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56" r:id="rId6"/>
    <p:sldId id="270" r:id="rId7"/>
    <p:sldId id="271"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9" r:id="rId24"/>
    <p:sldId id="290" r:id="rId25"/>
    <p:sldId id="291" r:id="rId26"/>
    <p:sldId id="264" r:id="rId27"/>
    <p:sldId id="265" r:id="rId28"/>
    <p:sldId id="266" r:id="rId29"/>
    <p:sldId id="267" r:id="rId30"/>
    <p:sldId id="268" r:id="rId31"/>
    <p:sldId id="269" r:id="rId32"/>
  </p:sldIdLst>
  <p:sldSz cx="9144000" cy="6858000" type="screen4x3"/>
  <p:notesSz cx="6858000" cy="9144000"/>
  <p:custDataLst>
    <p:tags r:id="rId34"/>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nslator" initials="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73C"/>
    <a:srgbClr val="FCFCFC"/>
    <a:srgbClr val="FFF0AF"/>
    <a:srgbClr val="858688"/>
    <a:srgbClr val="35B6C0"/>
    <a:srgbClr val="60B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8" d="100"/>
          <a:sy n="78" d="100"/>
        </p:scale>
        <p:origin x="10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K:\Statistikker\Direkt&#248;rm&#248;tet\Direkt&#248;rm&#248;tet%202015\12.Desember%202015\RMA\Mndrapport_2015_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476148898560288E-2"/>
          <c:y val="7.2344752009091642E-2"/>
          <c:w val="0.82570457888231352"/>
          <c:h val="0.71957242034417235"/>
        </c:manualLayout>
      </c:layout>
      <c:barChart>
        <c:barDir val="col"/>
        <c:grouping val="clustered"/>
        <c:varyColors val="0"/>
        <c:ser>
          <c:idx val="1"/>
          <c:order val="0"/>
          <c:tx>
            <c:strRef>
              <c:f>Sheet1!$A$2</c:f>
              <c:strCache>
                <c:ptCount val="1"/>
                <c:pt idx="0">
                  <c:v>2015</c:v>
                </c:pt>
              </c:strCache>
            </c:strRef>
          </c:tx>
          <c:spPr>
            <a:solidFill>
              <a:srgbClr val="32A77A"/>
            </a:solidFill>
            <a:ln w="17982">
              <a:noFill/>
            </a:ln>
          </c:spPr>
          <c:invertIfNegative val="0"/>
          <c:cat>
            <c:strRef>
              <c:f>Sheet1!$B$1:$M$1</c:f>
              <c:strCache>
                <c:ptCount val="12"/>
                <c:pt idx="0">
                  <c:v>jan</c:v>
                </c:pt>
                <c:pt idx="1">
                  <c:v>feb</c:v>
                </c:pt>
                <c:pt idx="2">
                  <c:v>mar</c:v>
                </c:pt>
                <c:pt idx="3">
                  <c:v>apr</c:v>
                </c:pt>
                <c:pt idx="4">
                  <c:v>mai</c:v>
                </c:pt>
                <c:pt idx="5">
                  <c:v>jun</c:v>
                </c:pt>
                <c:pt idx="6">
                  <c:v>jul</c:v>
                </c:pt>
                <c:pt idx="7">
                  <c:v>aug</c:v>
                </c:pt>
                <c:pt idx="8">
                  <c:v>sep</c:v>
                </c:pt>
                <c:pt idx="9">
                  <c:v>okt</c:v>
                </c:pt>
                <c:pt idx="10">
                  <c:v>nov</c:v>
                </c:pt>
                <c:pt idx="11">
                  <c:v>des</c:v>
                </c:pt>
              </c:strCache>
            </c:strRef>
          </c:cat>
          <c:val>
            <c:numRef>
              <c:f>Sheet1!$B$2:$M$2</c:f>
              <c:numCache>
                <c:formatCode>General</c:formatCode>
                <c:ptCount val="12"/>
                <c:pt idx="0">
                  <c:v>93</c:v>
                </c:pt>
                <c:pt idx="1">
                  <c:v>42</c:v>
                </c:pt>
                <c:pt idx="2">
                  <c:v>70</c:v>
                </c:pt>
                <c:pt idx="3">
                  <c:v>88</c:v>
                </c:pt>
                <c:pt idx="4">
                  <c:v>384</c:v>
                </c:pt>
                <c:pt idx="5">
                  <c:v>327</c:v>
                </c:pt>
                <c:pt idx="6">
                  <c:v>411</c:v>
                </c:pt>
                <c:pt idx="7">
                  <c:v>540</c:v>
                </c:pt>
                <c:pt idx="8">
                  <c:v>779</c:v>
                </c:pt>
                <c:pt idx="9">
                  <c:v>1145</c:v>
                </c:pt>
                <c:pt idx="10">
                  <c:v>1143</c:v>
                </c:pt>
                <c:pt idx="11">
                  <c:v>274</c:v>
                </c:pt>
              </c:numCache>
            </c:numRef>
          </c:val>
        </c:ser>
        <c:dLbls>
          <c:showLegendKey val="0"/>
          <c:showVal val="0"/>
          <c:showCatName val="0"/>
          <c:showSerName val="0"/>
          <c:showPercent val="0"/>
          <c:showBubbleSize val="0"/>
        </c:dLbls>
        <c:gapWidth val="50"/>
        <c:axId val="270218552"/>
        <c:axId val="269496056"/>
      </c:barChart>
      <c:lineChart>
        <c:grouping val="stacked"/>
        <c:varyColors val="0"/>
        <c:ser>
          <c:idx val="0"/>
          <c:order val="1"/>
          <c:tx>
            <c:strRef>
              <c:f>Sheet1!$A$3</c:f>
              <c:strCache>
                <c:ptCount val="1"/>
                <c:pt idx="0">
                  <c:v>2014</c:v>
                </c:pt>
              </c:strCache>
            </c:strRef>
          </c:tx>
          <c:spPr>
            <a:ln w="38100">
              <a:solidFill>
                <a:srgbClr val="643064"/>
              </a:solidFill>
              <a:prstDash val="solid"/>
            </a:ln>
          </c:spPr>
          <c:marker>
            <c:symbol val="none"/>
          </c:marker>
          <c:cat>
            <c:strRef>
              <c:f>Sheet1!$B$1:$M$1</c:f>
              <c:strCache>
                <c:ptCount val="12"/>
                <c:pt idx="0">
                  <c:v>jan</c:v>
                </c:pt>
                <c:pt idx="1">
                  <c:v>feb</c:v>
                </c:pt>
                <c:pt idx="2">
                  <c:v>mar</c:v>
                </c:pt>
                <c:pt idx="3">
                  <c:v>apr</c:v>
                </c:pt>
                <c:pt idx="4">
                  <c:v>mai</c:v>
                </c:pt>
                <c:pt idx="5">
                  <c:v>jun</c:v>
                </c:pt>
                <c:pt idx="6">
                  <c:v>jul</c:v>
                </c:pt>
                <c:pt idx="7">
                  <c:v>aug</c:v>
                </c:pt>
                <c:pt idx="8">
                  <c:v>sep</c:v>
                </c:pt>
                <c:pt idx="9">
                  <c:v>okt</c:v>
                </c:pt>
                <c:pt idx="10">
                  <c:v>nov</c:v>
                </c:pt>
                <c:pt idx="11">
                  <c:v>des</c:v>
                </c:pt>
              </c:strCache>
            </c:strRef>
          </c:cat>
          <c:val>
            <c:numRef>
              <c:f>Sheet1!$B$3:$M$3</c:f>
              <c:numCache>
                <c:formatCode>General</c:formatCode>
                <c:ptCount val="12"/>
                <c:pt idx="0">
                  <c:v>68</c:v>
                </c:pt>
                <c:pt idx="1">
                  <c:v>42</c:v>
                </c:pt>
                <c:pt idx="2">
                  <c:v>51</c:v>
                </c:pt>
                <c:pt idx="3">
                  <c:v>99</c:v>
                </c:pt>
                <c:pt idx="4">
                  <c:v>157</c:v>
                </c:pt>
                <c:pt idx="5">
                  <c:v>135</c:v>
                </c:pt>
                <c:pt idx="6">
                  <c:v>97</c:v>
                </c:pt>
                <c:pt idx="7">
                  <c:v>107</c:v>
                </c:pt>
                <c:pt idx="8">
                  <c:v>133</c:v>
                </c:pt>
                <c:pt idx="9">
                  <c:v>116</c:v>
                </c:pt>
                <c:pt idx="10">
                  <c:v>94</c:v>
                </c:pt>
                <c:pt idx="11">
                  <c:v>105</c:v>
                </c:pt>
              </c:numCache>
            </c:numRef>
          </c:val>
          <c:smooth val="0"/>
        </c:ser>
        <c:dLbls>
          <c:showLegendKey val="0"/>
          <c:showVal val="0"/>
          <c:showCatName val="0"/>
          <c:showSerName val="0"/>
          <c:showPercent val="0"/>
          <c:showBubbleSize val="0"/>
        </c:dLbls>
        <c:marker val="1"/>
        <c:smooth val="0"/>
        <c:axId val="270218552"/>
        <c:axId val="269496056"/>
      </c:lineChart>
      <c:catAx>
        <c:axId val="270218552"/>
        <c:scaling>
          <c:orientation val="minMax"/>
        </c:scaling>
        <c:delete val="0"/>
        <c:axPos val="b"/>
        <c:numFmt formatCode="General" sourceLinked="1"/>
        <c:majorTickMark val="out"/>
        <c:minorTickMark val="none"/>
        <c:tickLblPos val="nextTo"/>
        <c:spPr>
          <a:ln w="2248">
            <a:solidFill>
              <a:schemeClr val="tx1"/>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69496056"/>
        <c:crosses val="autoZero"/>
        <c:auto val="0"/>
        <c:lblAlgn val="ctr"/>
        <c:lblOffset val="100"/>
        <c:tickLblSkip val="1"/>
        <c:tickMarkSkip val="1"/>
        <c:noMultiLvlLbl val="0"/>
      </c:catAx>
      <c:valAx>
        <c:axId val="269496056"/>
        <c:scaling>
          <c:orientation val="minMax"/>
          <c:max val="1200"/>
          <c:min val="0"/>
        </c:scaling>
        <c:delete val="0"/>
        <c:axPos val="l"/>
        <c:majorGridlines>
          <c:spPr>
            <a:ln w="2248">
              <a:noFill/>
              <a:prstDash val="solid"/>
            </a:ln>
          </c:spPr>
        </c:majorGridlines>
        <c:numFmt formatCode="General" sourceLinked="1"/>
        <c:majorTickMark val="out"/>
        <c:minorTickMark val="none"/>
        <c:tickLblPos val="nextTo"/>
        <c:spPr>
          <a:ln w="2248">
            <a:solidFill>
              <a:schemeClr val="tx1"/>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70218552"/>
        <c:crosses val="autoZero"/>
        <c:crossBetween val="between"/>
        <c:majorUnit val="100"/>
      </c:valAx>
      <c:spPr>
        <a:noFill/>
        <a:ln w="24879">
          <a:noFill/>
        </a:ln>
      </c:spPr>
    </c:plotArea>
    <c:legend>
      <c:legendPos val="b"/>
      <c:layout>
        <c:manualLayout>
          <c:xMode val="edge"/>
          <c:yMode val="edge"/>
          <c:x val="0.40935691684584685"/>
          <c:y val="0.92228009016726709"/>
          <c:w val="0.25146166531435055"/>
          <c:h val="7.2539006241356119E-2"/>
        </c:manualLayout>
      </c:layout>
      <c:overlay val="0"/>
      <c:spPr>
        <a:noFill/>
        <a:ln w="17982">
          <a:noFill/>
        </a:ln>
      </c:spPr>
      <c:txPr>
        <a:bodyPr/>
        <a:lstStyle/>
        <a:p>
          <a:pPr>
            <a:defRPr sz="1107" b="1" i="0" u="none" strike="noStrike" baseline="0">
              <a:solidFill>
                <a:srgbClr val="000000"/>
              </a:solidFill>
              <a:latin typeface="Arial"/>
              <a:ea typeface="Arial"/>
              <a:cs typeface="Arial"/>
            </a:defRPr>
          </a:pPr>
          <a:endParaRPr lang="en-US"/>
        </a:p>
      </c:txPr>
    </c:legend>
    <c:plotVisOnly val="1"/>
    <c:dispBlanksAs val="zero"/>
    <c:showDLblsOverMax val="0"/>
  </c:chart>
  <c:spPr>
    <a:noFill/>
    <a:ln>
      <a:noFill/>
    </a:ln>
  </c:spPr>
  <c:txPr>
    <a:bodyPr/>
    <a:lstStyle/>
    <a:p>
      <a:pPr>
        <a:defRPr sz="1273"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2014</a:t>
            </a:r>
          </a:p>
        </c:rich>
      </c:tx>
      <c:layout>
        <c:manualLayout>
          <c:xMode val="edge"/>
          <c:yMode val="edge"/>
          <c:x val="0.380634510439392"/>
          <c:y val="3.4229514487136119E-2"/>
        </c:manualLayout>
      </c:layout>
      <c:overlay val="0"/>
    </c:title>
    <c:autoTitleDeleted val="0"/>
    <c:plotArea>
      <c:layout/>
      <c:pieChart>
        <c:varyColors val="1"/>
        <c:ser>
          <c:idx val="0"/>
          <c:order val="0"/>
          <c:tx>
            <c:strRef>
              <c:f>'Ark1'!$B$1</c:f>
              <c:strCache>
                <c:ptCount val="1"/>
                <c:pt idx="0">
                  <c:v>Salg</c:v>
                </c:pt>
              </c:strCache>
            </c:strRef>
          </c:tx>
          <c:dLbls>
            <c:dLbl>
              <c:idx val="0"/>
              <c:layout>
                <c:manualLayout>
                  <c:x val="-0.16802672010837244"/>
                  <c:y val="-1.8138584005149016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2286827397547884"/>
                  <c:y val="-0.12877691500429797"/>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0.16285769805696812"/>
                  <c:y val="-6.7547705128852248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0.20073556797540401"/>
                  <c:y val="7.5657457750509208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'Ark1'!$A$2:$A$5</c:f>
              <c:strCache>
                <c:ptCount val="4"/>
                <c:pt idx="0">
                  <c:v>Konvensjonsflyktning</c:v>
                </c:pt>
                <c:pt idx="1">
                  <c:v>Annen flyktningstatus</c:v>
                </c:pt>
                <c:pt idx="2">
                  <c:v>Humanitære grunner</c:v>
                </c:pt>
                <c:pt idx="3">
                  <c:v>Avslag</c:v>
                </c:pt>
              </c:strCache>
            </c:strRef>
          </c:cat>
          <c:val>
            <c:numRef>
              <c:f>'Ark1'!$B$2:$B$5</c:f>
              <c:numCache>
                <c:formatCode>General</c:formatCode>
                <c:ptCount val="4"/>
                <c:pt idx="0">
                  <c:v>3588</c:v>
                </c:pt>
                <c:pt idx="1">
                  <c:v>1140</c:v>
                </c:pt>
                <c:pt idx="2">
                  <c:v>180</c:v>
                </c:pt>
                <c:pt idx="3">
                  <c:v>2392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2015 (</a:t>
            </a:r>
            <a:r>
              <a:rPr lang="lv-LV" dirty="0" smtClean="0"/>
              <a:t>uz </a:t>
            </a:r>
            <a:r>
              <a:rPr lang="en-US" baseline="0" dirty="0" smtClean="0"/>
              <a:t>31.12</a:t>
            </a:r>
            <a:r>
              <a:rPr lang="lv-LV" baseline="0" dirty="0" smtClean="0"/>
              <a:t>.</a:t>
            </a:r>
            <a:r>
              <a:rPr lang="en-US" dirty="0" smtClean="0"/>
              <a:t>)</a:t>
            </a:r>
          </a:p>
        </c:rich>
      </c:tx>
      <c:layout>
        <c:manualLayout>
          <c:xMode val="edge"/>
          <c:yMode val="edge"/>
          <c:x val="0.14069719952869086"/>
          <c:y val="0.14460504442253952"/>
        </c:manualLayout>
      </c:layout>
      <c:overlay val="0"/>
    </c:title>
    <c:autoTitleDeleted val="0"/>
    <c:plotArea>
      <c:layout>
        <c:manualLayout>
          <c:layoutTarget val="inner"/>
          <c:xMode val="edge"/>
          <c:yMode val="edge"/>
          <c:x val="3.3598575119196464E-2"/>
          <c:y val="0.27337876436697472"/>
          <c:w val="0.55483917279926642"/>
          <c:h val="0.57676368542791057"/>
        </c:manualLayout>
      </c:layout>
      <c:pieChart>
        <c:varyColors val="1"/>
        <c:ser>
          <c:idx val="0"/>
          <c:order val="0"/>
          <c:tx>
            <c:strRef>
              <c:f>'Ark1'!$B$1</c:f>
              <c:strCache>
                <c:ptCount val="1"/>
                <c:pt idx="0">
                  <c:v>Salg</c:v>
                </c:pt>
              </c:strCache>
            </c:strRef>
          </c:tx>
          <c:dLbls>
            <c:dLbl>
              <c:idx val="0"/>
              <c:layout>
                <c:manualLayout>
                  <c:x val="-0.16186053662269137"/>
                  <c:y val="-0.14111150691794436"/>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7.0896856530807989E-2"/>
                  <c:y val="-5.9708341873001308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5.6183506996875153E-2"/>
                  <c:y val="-1.7520552134266353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9.8089844477374205E-2"/>
                  <c:y val="0.11316849334231219"/>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'Ark1'!$A$2:$A$5</c:f>
              <c:strCache>
                <c:ptCount val="4"/>
                <c:pt idx="0">
                  <c:v>Bēgļi konvencijas izpratnē</c:v>
                </c:pt>
                <c:pt idx="1">
                  <c:v>Citi bēgļi</c:v>
                </c:pt>
                <c:pt idx="2">
                  <c:v>Humanitāri iemesli</c:v>
                </c:pt>
                <c:pt idx="3">
                  <c:v>Noraidīts</c:v>
                </c:pt>
              </c:strCache>
            </c:strRef>
          </c:cat>
          <c:val>
            <c:numRef>
              <c:f>'Ark1'!$B$2:$B$5</c:f>
              <c:numCache>
                <c:formatCode>General</c:formatCode>
                <c:ptCount val="4"/>
                <c:pt idx="0">
                  <c:v>5410</c:v>
                </c:pt>
                <c:pt idx="1">
                  <c:v>673</c:v>
                </c:pt>
                <c:pt idx="2">
                  <c:v>169</c:v>
                </c:pt>
                <c:pt idx="3">
                  <c:v>2118</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7155241029844039"/>
          <c:y val="0.23010965653833149"/>
          <c:w val="0.40853046464343973"/>
          <c:h val="0.6435689097145065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en-US" dirty="0" smtClean="0"/>
              <a:t>2014</a:t>
            </a:r>
            <a:endParaRPr lang="en-US" dirty="0"/>
          </a:p>
        </c:rich>
      </c:tx>
      <c:overlay val="0"/>
    </c:title>
    <c:autoTitleDeleted val="0"/>
    <c:plotArea>
      <c:layout/>
      <c:pieChart>
        <c:varyColors val="1"/>
        <c:ser>
          <c:idx val="0"/>
          <c:order val="0"/>
          <c:tx>
            <c:strRef>
              <c:f>'[Mndrapport_2015_08.xlsx]10'!$B$1</c:f>
              <c:strCache>
                <c:ptCount val="1"/>
                <c:pt idx="0">
                  <c:v>Des 2014</c:v>
                </c:pt>
              </c:strCache>
            </c:strRef>
          </c:tx>
          <c:dLbls>
            <c:dLbl>
              <c:idx val="5"/>
              <c:layout>
                <c:manualLayout>
                  <c:x val="0.15979397350911628"/>
                  <c:y val="-7.0849943226647158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'[Mndrapport_2015_08.xlsx]10'!$A$2:$A$7</c:f>
              <c:strCache>
                <c:ptCount val="6"/>
                <c:pt idx="0">
                  <c:v>Med tillatelse, skal bosettes</c:v>
                </c:pt>
                <c:pt idx="1">
                  <c:v>Med tillatelse, skal ikke bosettes</c:v>
                </c:pt>
                <c:pt idx="2">
                  <c:v>Med søknad til behandling i UDI</c:v>
                </c:pt>
                <c:pt idx="3">
                  <c:v>Med avslag til klagebehandling</c:v>
                </c:pt>
                <c:pt idx="4">
                  <c:v>Henlagt/trukket/annen status/manglende registrering</c:v>
                </c:pt>
                <c:pt idx="5">
                  <c:v>Med utreiseplikt*</c:v>
                </c:pt>
              </c:strCache>
            </c:strRef>
          </c:cat>
          <c:val>
            <c:numRef>
              <c:f>'[Mndrapport_2015_08.xlsx]10'!$B$2:$B$7</c:f>
              <c:numCache>
                <c:formatCode>General</c:formatCode>
                <c:ptCount val="6"/>
                <c:pt idx="0">
                  <c:v>4880</c:v>
                </c:pt>
                <c:pt idx="1">
                  <c:v>544</c:v>
                </c:pt>
                <c:pt idx="2">
                  <c:v>4191</c:v>
                </c:pt>
                <c:pt idx="3">
                  <c:v>1310</c:v>
                </c:pt>
                <c:pt idx="4">
                  <c:v>162</c:v>
                </c:pt>
                <c:pt idx="5">
                  <c:v>3301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nb-NO" sz="2000" b="1" dirty="0" smtClean="0"/>
              <a:t>2015</a:t>
            </a:r>
            <a:endParaRPr lang="nb-NO" sz="2000" b="1" dirty="0"/>
          </a:p>
        </c:rich>
      </c:tx>
      <c:layout>
        <c:manualLayout>
          <c:xMode val="edge"/>
          <c:yMode val="edge"/>
          <c:x val="0.21854463844193389"/>
          <c:y val="1.955045930569118E-2"/>
        </c:manualLayout>
      </c:layout>
      <c:overlay val="0"/>
    </c:title>
    <c:autoTitleDeleted val="0"/>
    <c:plotArea>
      <c:layout>
        <c:manualLayout>
          <c:layoutTarget val="inner"/>
          <c:xMode val="edge"/>
          <c:yMode val="edge"/>
          <c:x val="6.6909734109323285E-2"/>
          <c:y val="0.21253535182250705"/>
          <c:w val="0.5116156947772833"/>
          <c:h val="0.65537869086670686"/>
        </c:manualLayout>
      </c:layout>
      <c:pieChart>
        <c:varyColors val="1"/>
        <c:ser>
          <c:idx val="0"/>
          <c:order val="0"/>
          <c:tx>
            <c:strRef>
              <c:f>'10'!$E$1</c:f>
              <c:strCache>
                <c:ptCount val="1"/>
                <c:pt idx="0">
                  <c:v>des. 2016</c:v>
                </c:pt>
              </c:strCache>
            </c:strRef>
          </c:tx>
          <c:dLbls>
            <c:dLbl>
              <c:idx val="5"/>
              <c:layout>
                <c:manualLayout>
                  <c:x val="5.1746329323682956E-2"/>
                  <c:y val="-8.63242206804607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'10'!$D$2:$D$7</c:f>
              <c:strCache>
                <c:ptCount val="6"/>
                <c:pt idx="0">
                  <c:v>Med tillatelse, skal bosettes</c:v>
                </c:pt>
                <c:pt idx="1">
                  <c:v>Med tillatelse, skal ikke bosettes</c:v>
                </c:pt>
                <c:pt idx="2">
                  <c:v>Med søknad til behandling i UDI</c:v>
                </c:pt>
                <c:pt idx="3">
                  <c:v>Med avslag til klagebehandling</c:v>
                </c:pt>
                <c:pt idx="4">
                  <c:v>Henlagt/trukket/annen status/manglende registrering</c:v>
                </c:pt>
                <c:pt idx="5">
                  <c:v>Med utreiseplikt</c:v>
                </c:pt>
              </c:strCache>
            </c:strRef>
          </c:cat>
          <c:val>
            <c:numRef>
              <c:f>'10'!$F$2:$F$7</c:f>
              <c:numCache>
                <c:formatCode>0%</c:formatCode>
                <c:ptCount val="6"/>
                <c:pt idx="0">
                  <c:v>0.11205250996282777</c:v>
                </c:pt>
                <c:pt idx="1">
                  <c:v>2.0963798935065805E-2</c:v>
                </c:pt>
                <c:pt idx="2">
                  <c:v>0.71886407019188914</c:v>
                </c:pt>
                <c:pt idx="3">
                  <c:v>3.6904323364924149E-2</c:v>
                </c:pt>
                <c:pt idx="4">
                  <c:v>1.4400053581594721E-2</c:v>
                </c:pt>
                <c:pt idx="5">
                  <c:v>9.6815243963698464E-2</c:v>
                </c:pt>
              </c:numCache>
            </c:numRef>
          </c:val>
        </c:ser>
        <c:ser>
          <c:idx val="1"/>
          <c:order val="1"/>
          <c:tx>
            <c:strRef>
              <c:f>'10'!$F$1</c:f>
              <c:strCache>
                <c:ptCount val="1"/>
                <c:pt idx="0">
                  <c:v>31.12.2016</c:v>
                </c:pt>
              </c:strCache>
            </c:strRef>
          </c:tx>
          <c:cat>
            <c:strRef>
              <c:f>'10'!$D$2:$D$7</c:f>
              <c:strCache>
                <c:ptCount val="6"/>
                <c:pt idx="0">
                  <c:v>Med tillatelse, skal bosettes</c:v>
                </c:pt>
                <c:pt idx="1">
                  <c:v>Med tillatelse, skal ikke bosettes</c:v>
                </c:pt>
                <c:pt idx="2">
                  <c:v>Med søknad til behandling i UDI</c:v>
                </c:pt>
                <c:pt idx="3">
                  <c:v>Med avslag til klagebehandling</c:v>
                </c:pt>
                <c:pt idx="4">
                  <c:v>Henlagt/trukket/annen status/manglende registrering</c:v>
                </c:pt>
                <c:pt idx="5">
                  <c:v>Med utreiseplikt</c:v>
                </c:pt>
              </c:strCache>
            </c:strRef>
          </c:cat>
          <c:val>
            <c:numRef>
              <c:f>'10'!$F$2:$F$7</c:f>
              <c:numCache>
                <c:formatCode>0%</c:formatCode>
                <c:ptCount val="6"/>
                <c:pt idx="0">
                  <c:v>0.11205250996282777</c:v>
                </c:pt>
                <c:pt idx="1">
                  <c:v>2.0963798935065805E-2</c:v>
                </c:pt>
                <c:pt idx="2">
                  <c:v>0.71886407019188914</c:v>
                </c:pt>
                <c:pt idx="3">
                  <c:v>3.6904323364924149E-2</c:v>
                </c:pt>
                <c:pt idx="4">
                  <c:v>1.4400053581594721E-2</c:v>
                </c:pt>
                <c:pt idx="5">
                  <c:v>9.6815243963698464E-2</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1-17T22:50:09.813" idx="1">
    <p:pos x="4162" y="981"/>
    <p:text>Nerediģējams attēls. Teksts norvēģu valodā (andre un EMA)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1-17T22:50:54.171" idx="2">
    <p:pos x="4586" y="814"/>
    <p:text>Nerediģējams attēls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1-17T23:16:03.101" idx="3">
    <p:pos x="5760" y="744"/>
    <p:text>Nerediģējams attēls. 
Tulkojums:
You are applying - Patvēruma pieteikuma iesniegšana
Registration by the police - Reģistrēšanās policijā
The reception centre and medical examination - Uzņemšanas centrs un veselības pārbaude
Information about yout rights and responsibilities - Informēšana par tiesībām un pienākumiem
The asylum interview by the UDI - UDI intervē patvēruma meklētāju
The transit centre - Pārejas centrs
You are waiting for the decision - Tiek gaidīts lēmums
You are waiting while the UDI is considering your application - Tiek gaidīts, līdz UDI izskatīs pieteikumu
The UDI makesa a decision on your application - UDI pieņem lēmumu par patvēruma pieteikumu
The reception centre - Uzņemšanas centrs
You have received the decision - Lēmuma saņemšana
Yes - Apstiprināts
No - Noraidīts
Integration - Integrācija
Option to appeal - Pārsūdzības iespēja
Yes - Apstiprināts
No - Noraidīts
You leave Norway - Jāpamet Norvēģija</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1-17T23:04:36.377" idx="4">
    <p:pos x="5693" y="1117"/>
    <p:text>Teksts norvēģu valodā. Šo nevarēju iztulkot</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84211-51D6-4B30-9E20-B2557B98D69E}" type="datetimeFigureOut">
              <a:rPr lang="nb-NO" smtClean="0"/>
              <a:t>20.01.2016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5226A-8209-4CC7-8378-821D4986FB03}" type="slidenum">
              <a:rPr lang="nb-NO" smtClean="0"/>
              <a:t>‹#›</a:t>
            </a:fld>
            <a:endParaRPr lang="nb-NO"/>
          </a:p>
        </p:txBody>
      </p:sp>
    </p:spTree>
    <p:extLst>
      <p:ext uri="{BB962C8B-B14F-4D97-AF65-F5344CB8AC3E}">
        <p14:creationId xmlns:p14="http://schemas.microsoft.com/office/powerpoint/2010/main" val="300842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dirty="0" smtClean="0"/>
          </a:p>
        </p:txBody>
      </p:sp>
    </p:spTree>
    <p:extLst>
      <p:ext uri="{BB962C8B-B14F-4D97-AF65-F5344CB8AC3E}">
        <p14:creationId xmlns:p14="http://schemas.microsoft.com/office/powerpoint/2010/main" val="264753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a:ln/>
        </p:spPr>
      </p:sp>
      <p:sp>
        <p:nvSpPr>
          <p:cNvPr id="2150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2873" indent="-172873">
              <a:buFontTx/>
              <a:buChar char="•"/>
            </a:pPr>
            <a:r>
              <a:rPr lang="en-GB" altLang="nb-NO" sz="1600" b="1" dirty="0"/>
              <a:t>§ 95 in the Immigration Act</a:t>
            </a:r>
          </a:p>
          <a:p>
            <a:pPr marL="172873" indent="-172873">
              <a:buFontTx/>
              <a:buChar char="•"/>
            </a:pPr>
            <a:r>
              <a:rPr lang="en-GB" altLang="nb-NO" sz="1600" dirty="0"/>
              <a:t>Reception centres are in general not regulated by law.</a:t>
            </a:r>
          </a:p>
          <a:p>
            <a:pPr marL="172873" indent="-172873">
              <a:buFontTx/>
              <a:buChar char="•"/>
            </a:pPr>
            <a:r>
              <a:rPr lang="en-GB" altLang="nb-NO" sz="1600" dirty="0"/>
              <a:t>Instructions/regulations/requirements are found in other kind of documents. </a:t>
            </a:r>
            <a:r>
              <a:rPr lang="en-GB" altLang="nb-NO" sz="1600" dirty="0" smtClean="0"/>
              <a:t> </a:t>
            </a:r>
            <a:r>
              <a:rPr lang="en-US" altLang="nb-NO" dirty="0" smtClean="0"/>
              <a:t>	</a:t>
            </a:r>
          </a:p>
          <a:p>
            <a:pPr marL="172873" indent="-172873">
              <a:buFontTx/>
              <a:buChar char="•"/>
            </a:pPr>
            <a:r>
              <a:rPr lang="en-US" altLang="nb-NO" dirty="0" smtClean="0"/>
              <a:t>Almost </a:t>
            </a:r>
            <a:r>
              <a:rPr lang="en-US" altLang="nb-NO" b="1" dirty="0" smtClean="0"/>
              <a:t>50 different documents regulating the field of reception </a:t>
            </a:r>
            <a:r>
              <a:rPr lang="en-US" altLang="nb-NO" b="1" dirty="0" err="1" smtClean="0"/>
              <a:t>centres</a:t>
            </a:r>
            <a:r>
              <a:rPr lang="en-US" altLang="nb-NO" dirty="0" smtClean="0"/>
              <a:t>, cover topics such as: </a:t>
            </a:r>
          </a:p>
          <a:p>
            <a:pPr marL="0" indent="0">
              <a:buFontTx/>
              <a:buNone/>
            </a:pPr>
            <a:r>
              <a:rPr lang="en-US" altLang="nb-NO" dirty="0" smtClean="0"/>
              <a:t> </a:t>
            </a:r>
          </a:p>
          <a:p>
            <a:pPr marL="172873" indent="-172873">
              <a:buFont typeface="Courier New" panose="02070309020205020404" pitchFamily="49" charset="0"/>
              <a:buChar char="o"/>
            </a:pPr>
            <a:r>
              <a:rPr lang="en-US" altLang="nb-NO" dirty="0" smtClean="0"/>
              <a:t>Administrative matters (submission of various documents, planning, reporting). </a:t>
            </a:r>
          </a:p>
          <a:p>
            <a:pPr marL="172873" indent="-172873">
              <a:buFont typeface="Courier New" panose="02070309020205020404" pitchFamily="49" charset="0"/>
              <a:buChar char="o"/>
            </a:pPr>
            <a:r>
              <a:rPr lang="en-US" altLang="nb-NO" dirty="0" smtClean="0"/>
              <a:t>Economic matters (reimbursement from UDI, budget, accounting, resident economy).</a:t>
            </a:r>
          </a:p>
          <a:p>
            <a:pPr marL="172873" indent="-172873">
              <a:buFont typeface="Courier New" panose="02070309020205020404" pitchFamily="49" charset="0"/>
              <a:buChar char="o"/>
            </a:pPr>
            <a:r>
              <a:rPr lang="en-US" altLang="nb-NO" dirty="0" smtClean="0"/>
              <a:t>Organizational matters (staffing, ethics, training for employees, cooperation with different partners/services </a:t>
            </a:r>
            <a:r>
              <a:rPr lang="en-US" altLang="nb-NO" dirty="0" err="1" smtClean="0"/>
              <a:t>etc</a:t>
            </a:r>
            <a:r>
              <a:rPr lang="en-US" altLang="nb-NO" dirty="0" smtClean="0"/>
              <a:t>). </a:t>
            </a:r>
          </a:p>
          <a:p>
            <a:pPr marL="172873" indent="-172873">
              <a:buFont typeface="Courier New" panose="02070309020205020404" pitchFamily="49" charset="0"/>
              <a:buChar char="o"/>
            </a:pPr>
            <a:r>
              <a:rPr lang="en-US" altLang="nb-NO" dirty="0" smtClean="0"/>
              <a:t>Accommodation (common areas, fire safety, safety in general </a:t>
            </a:r>
            <a:r>
              <a:rPr lang="en-US" altLang="nb-NO" dirty="0" err="1" smtClean="0"/>
              <a:t>etc</a:t>
            </a:r>
            <a:r>
              <a:rPr lang="en-US" altLang="nb-NO" dirty="0" smtClean="0"/>
              <a:t>). </a:t>
            </a:r>
          </a:p>
          <a:p>
            <a:pPr marL="172873" indent="-172873">
              <a:buFont typeface="Courier New" panose="02070309020205020404" pitchFamily="49" charset="0"/>
              <a:buChar char="o"/>
            </a:pPr>
            <a:r>
              <a:rPr lang="en-US" altLang="nb-NO" dirty="0" smtClean="0"/>
              <a:t>Work related directly to the residents: </a:t>
            </a:r>
          </a:p>
          <a:p>
            <a:pPr marL="0" indent="0">
              <a:buFont typeface="Courier New" panose="02070309020205020404" pitchFamily="49" charset="0"/>
              <a:buNone/>
            </a:pPr>
            <a:r>
              <a:rPr lang="en-US" altLang="nb-NO" dirty="0" smtClean="0"/>
              <a:t>In general (information, return, settlement, resident participation, activities)</a:t>
            </a:r>
          </a:p>
          <a:p>
            <a:pPr marL="0" indent="0">
              <a:buFont typeface="Courier New" panose="02070309020205020404" pitchFamily="49" charset="0"/>
              <a:buNone/>
            </a:pPr>
            <a:r>
              <a:rPr lang="en-US" altLang="nb-NO" dirty="0" smtClean="0"/>
              <a:t>Specific groups (children, women, disabled, elderly, unaccompanied minors). </a:t>
            </a:r>
          </a:p>
          <a:p>
            <a:pPr marL="0" indent="0">
              <a:buFont typeface="Courier New" panose="02070309020205020404" pitchFamily="49" charset="0"/>
              <a:buNone/>
            </a:pPr>
            <a:endParaRPr lang="en-US" altLang="nb-NO" dirty="0" smtClean="0"/>
          </a:p>
          <a:p>
            <a:pPr marL="0" indent="0">
              <a:buFont typeface="Courier New" panose="02070309020205020404" pitchFamily="49" charset="0"/>
              <a:buNone/>
            </a:pPr>
            <a:endParaRPr lang="nb-NO" altLang="nb-NO" dirty="0" smtClean="0"/>
          </a:p>
        </p:txBody>
      </p:sp>
      <p:sp>
        <p:nvSpPr>
          <p:cNvPr id="4" name="Plassholder for lysbildenummer 3"/>
          <p:cNvSpPr>
            <a:spLocks noGrp="1"/>
          </p:cNvSpPr>
          <p:nvPr>
            <p:ph type="sldNum" sz="quarter" idx="5"/>
          </p:nvPr>
        </p:nvSpPr>
        <p:spPr/>
        <p:txBody>
          <a:bodyPr/>
          <a:lstStyle/>
          <a:p>
            <a:pPr>
              <a:defRPr/>
            </a:pPr>
            <a:fld id="{C52648C8-AADD-4901-A62A-7D1D3323634C}" type="slidenum">
              <a:rPr lang="nb-NO" smtClean="0"/>
              <a:pPr>
                <a:defRPr/>
              </a:pPr>
              <a:t>11</a:t>
            </a:fld>
            <a:endParaRPr lang="nb-NO"/>
          </a:p>
        </p:txBody>
      </p:sp>
    </p:spTree>
    <p:extLst>
      <p:ext uri="{BB962C8B-B14F-4D97-AF65-F5344CB8AC3E}">
        <p14:creationId xmlns:p14="http://schemas.microsoft.com/office/powerpoint/2010/main" val="111379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nb-NO" altLang="nb-NO" sz="1000" dirty="0" err="1" smtClean="0"/>
              <a:t>Nursery</a:t>
            </a:r>
            <a:r>
              <a:rPr lang="nb-NO" altLang="nb-NO" sz="1000" dirty="0" smtClean="0"/>
              <a:t>: </a:t>
            </a:r>
            <a:r>
              <a:rPr lang="nb-NO" altLang="nb-NO" sz="1000" dirty="0" err="1" smtClean="0"/>
              <a:t>the</a:t>
            </a:r>
            <a:r>
              <a:rPr lang="nb-NO" altLang="nb-NO" sz="1000" dirty="0" smtClean="0"/>
              <a:t> UDI </a:t>
            </a:r>
            <a:r>
              <a:rPr lang="nb-NO" altLang="nb-NO" sz="1000" dirty="0" err="1" smtClean="0"/>
              <a:t>gives</a:t>
            </a:r>
            <a:r>
              <a:rPr lang="nb-NO" altLang="nb-NO" sz="1000" dirty="0" smtClean="0"/>
              <a:t> </a:t>
            </a:r>
            <a:r>
              <a:rPr lang="nb-NO" altLang="nb-NO" sz="1000" dirty="0" err="1" smtClean="0"/>
              <a:t>grants</a:t>
            </a:r>
            <a:r>
              <a:rPr lang="nb-NO" altLang="nb-NO" sz="1000" dirty="0" smtClean="0"/>
              <a:t> to </a:t>
            </a:r>
            <a:r>
              <a:rPr lang="nb-NO" altLang="nb-NO" sz="1000" dirty="0" err="1" smtClean="0"/>
              <a:t>nurseries</a:t>
            </a:r>
            <a:r>
              <a:rPr lang="nb-NO" altLang="nb-NO" sz="1000" dirty="0" smtClean="0"/>
              <a:t> </a:t>
            </a:r>
            <a:r>
              <a:rPr lang="nb-NO" altLang="nb-NO" sz="1000" dirty="0" err="1" smtClean="0"/>
              <a:t>that</a:t>
            </a:r>
            <a:r>
              <a:rPr lang="nb-NO" altLang="nb-NO" sz="1000" dirty="0" smtClean="0"/>
              <a:t> </a:t>
            </a:r>
            <a:r>
              <a:rPr lang="nb-NO" altLang="nb-NO" sz="1000" dirty="0" err="1" smtClean="0"/>
              <a:t>enroll</a:t>
            </a:r>
            <a:r>
              <a:rPr lang="nb-NO" altLang="nb-NO" sz="1000" dirty="0" smtClean="0"/>
              <a:t> </a:t>
            </a:r>
            <a:r>
              <a:rPr lang="nb-NO" altLang="nb-NO" sz="1000" dirty="0" err="1" smtClean="0"/>
              <a:t>children</a:t>
            </a:r>
            <a:r>
              <a:rPr lang="nb-NO" altLang="nb-NO" sz="1000" dirty="0" smtClean="0"/>
              <a:t> (4-5 </a:t>
            </a:r>
            <a:r>
              <a:rPr lang="nb-NO" altLang="nb-NO" sz="1000" dirty="0" err="1" smtClean="0"/>
              <a:t>years</a:t>
            </a:r>
            <a:r>
              <a:rPr lang="nb-NO" altLang="nb-NO" sz="1000" dirty="0" smtClean="0"/>
              <a:t> </a:t>
            </a:r>
            <a:r>
              <a:rPr lang="nb-NO" altLang="nb-NO" sz="1000" dirty="0" err="1" smtClean="0"/>
              <a:t>old</a:t>
            </a:r>
            <a:r>
              <a:rPr lang="nb-NO" altLang="nb-NO" sz="1000" dirty="0" smtClean="0"/>
              <a:t>) </a:t>
            </a:r>
            <a:r>
              <a:rPr lang="nb-NO" altLang="nb-NO" sz="1000" dirty="0" err="1" smtClean="0"/>
              <a:t>living</a:t>
            </a:r>
            <a:r>
              <a:rPr lang="nb-NO" altLang="nb-NO" sz="1000" dirty="0" smtClean="0"/>
              <a:t> in </a:t>
            </a:r>
            <a:r>
              <a:rPr lang="nb-NO" altLang="nb-NO" sz="1000" dirty="0" err="1" smtClean="0"/>
              <a:t>reception</a:t>
            </a:r>
            <a:r>
              <a:rPr lang="nb-NO" altLang="nb-NO" sz="1000" dirty="0" smtClean="0"/>
              <a:t> </a:t>
            </a:r>
            <a:r>
              <a:rPr lang="nb-NO" altLang="nb-NO" sz="1000" dirty="0" err="1" smtClean="0"/>
              <a:t>centres</a:t>
            </a:r>
            <a:r>
              <a:rPr lang="nb-NO" altLang="nb-NO" sz="1000" dirty="0" smtClean="0"/>
              <a:t>.</a:t>
            </a:r>
          </a:p>
          <a:p>
            <a:pPr marL="228600" indent="-228600"/>
            <a:endParaRPr lang="nb-NO" altLang="nb-NO" sz="1000" dirty="0" smtClean="0"/>
          </a:p>
          <a:p>
            <a:pPr marL="228600" indent="-228600"/>
            <a:r>
              <a:rPr lang="nb-NO" altLang="nb-NO" sz="1000" dirty="0" err="1" smtClean="0"/>
              <a:t>Elementary</a:t>
            </a:r>
            <a:r>
              <a:rPr lang="nb-NO" altLang="nb-NO" sz="1000" dirty="0" smtClean="0"/>
              <a:t> </a:t>
            </a:r>
            <a:r>
              <a:rPr lang="nb-NO" altLang="nb-NO" sz="1000" dirty="0" err="1" smtClean="0"/>
              <a:t>school</a:t>
            </a:r>
            <a:r>
              <a:rPr lang="nb-NO" altLang="nb-NO" sz="1000" dirty="0" smtClean="0"/>
              <a:t>: </a:t>
            </a:r>
            <a:r>
              <a:rPr lang="nb-NO" altLang="nb-NO" sz="1000" dirty="0" err="1" smtClean="0"/>
              <a:t>children</a:t>
            </a:r>
            <a:r>
              <a:rPr lang="nb-NO" altLang="nb-NO" sz="1000" dirty="0" smtClean="0"/>
              <a:t> </a:t>
            </a:r>
            <a:r>
              <a:rPr lang="nb-NO" altLang="nb-NO" sz="1000" dirty="0" err="1" smtClean="0"/>
              <a:t>between</a:t>
            </a:r>
            <a:r>
              <a:rPr lang="nb-NO" altLang="nb-NO" sz="1000" dirty="0" smtClean="0"/>
              <a:t> 6-15 </a:t>
            </a:r>
            <a:r>
              <a:rPr lang="nb-NO" altLang="nb-NO" sz="1000" dirty="0" err="1" smtClean="0"/>
              <a:t>years</a:t>
            </a:r>
            <a:r>
              <a:rPr lang="nb-NO" altLang="nb-NO" sz="1000" dirty="0" smtClean="0"/>
              <a:t> </a:t>
            </a:r>
            <a:r>
              <a:rPr lang="nb-NO" altLang="nb-NO" sz="1000" dirty="0" err="1" smtClean="0"/>
              <a:t>living</a:t>
            </a:r>
            <a:r>
              <a:rPr lang="nb-NO" altLang="nb-NO" sz="1000" dirty="0" smtClean="0"/>
              <a:t> in </a:t>
            </a:r>
            <a:r>
              <a:rPr lang="nb-NO" altLang="nb-NO" sz="1000" dirty="0" err="1" smtClean="0"/>
              <a:t>ordinary</a:t>
            </a:r>
            <a:r>
              <a:rPr lang="nb-NO" altLang="nb-NO" sz="1000" dirty="0" smtClean="0"/>
              <a:t> </a:t>
            </a:r>
            <a:r>
              <a:rPr lang="nb-NO" altLang="nb-NO" sz="1000" dirty="0" err="1" smtClean="0"/>
              <a:t>reception</a:t>
            </a:r>
            <a:r>
              <a:rPr lang="nb-NO" altLang="nb-NO" sz="1000" dirty="0" smtClean="0"/>
              <a:t> </a:t>
            </a:r>
            <a:r>
              <a:rPr lang="nb-NO" altLang="nb-NO" sz="1000" dirty="0" err="1" smtClean="0"/>
              <a:t>centres</a:t>
            </a:r>
            <a:r>
              <a:rPr lang="nb-NO" altLang="nb-NO" sz="1000" dirty="0" smtClean="0"/>
              <a:t> and </a:t>
            </a:r>
            <a:r>
              <a:rPr lang="nb-NO" altLang="nb-NO" sz="1000" dirty="0" err="1" smtClean="0"/>
              <a:t>care</a:t>
            </a:r>
            <a:r>
              <a:rPr lang="nb-NO" altLang="nb-NO" sz="1000" dirty="0" smtClean="0"/>
              <a:t> </a:t>
            </a:r>
            <a:r>
              <a:rPr lang="nb-NO" altLang="nb-NO" sz="1000" dirty="0" err="1" smtClean="0"/>
              <a:t>centres</a:t>
            </a:r>
            <a:r>
              <a:rPr lang="nb-NO" altLang="nb-NO" sz="1000" dirty="0" smtClean="0"/>
              <a:t> have a right and a </a:t>
            </a:r>
            <a:r>
              <a:rPr lang="nb-NO" altLang="nb-NO" sz="1000" dirty="0" err="1" smtClean="0"/>
              <a:t>duty</a:t>
            </a:r>
            <a:r>
              <a:rPr lang="nb-NO" altLang="nb-NO" sz="1000" dirty="0" smtClean="0"/>
              <a:t> to </a:t>
            </a:r>
            <a:r>
              <a:rPr lang="nb-NO" altLang="nb-NO" sz="1000" dirty="0" err="1" smtClean="0"/>
              <a:t>go</a:t>
            </a:r>
            <a:r>
              <a:rPr lang="nb-NO" altLang="nb-NO" sz="1000" dirty="0" smtClean="0"/>
              <a:t> to </a:t>
            </a:r>
            <a:r>
              <a:rPr lang="nb-NO" altLang="nb-NO" sz="1000" dirty="0" err="1" smtClean="0"/>
              <a:t>elementary</a:t>
            </a:r>
            <a:r>
              <a:rPr lang="nb-NO" altLang="nb-NO" sz="1000" dirty="0" smtClean="0"/>
              <a:t> </a:t>
            </a:r>
            <a:r>
              <a:rPr lang="nb-NO" altLang="nb-NO" sz="1000" dirty="0" err="1" smtClean="0"/>
              <a:t>school</a:t>
            </a:r>
            <a:r>
              <a:rPr lang="nb-NO" altLang="nb-NO" sz="1000" dirty="0" smtClean="0"/>
              <a:t> – </a:t>
            </a:r>
            <a:r>
              <a:rPr lang="nb-NO" altLang="nb-NO" sz="1000" dirty="0" err="1" smtClean="0"/>
              <a:t>if</a:t>
            </a:r>
            <a:r>
              <a:rPr lang="nb-NO" altLang="nb-NO" sz="1000" dirty="0" smtClean="0"/>
              <a:t> it is </a:t>
            </a:r>
            <a:r>
              <a:rPr lang="nb-NO" altLang="nb-NO" sz="1000" dirty="0" err="1" smtClean="0"/>
              <a:t>likely</a:t>
            </a:r>
            <a:r>
              <a:rPr lang="nb-NO" altLang="nb-NO" sz="1000" dirty="0" smtClean="0"/>
              <a:t> </a:t>
            </a:r>
            <a:r>
              <a:rPr lang="nb-NO" altLang="nb-NO" sz="1000" dirty="0" err="1" smtClean="0"/>
              <a:t>that</a:t>
            </a:r>
            <a:r>
              <a:rPr lang="nb-NO" altLang="nb-NO" sz="1000" dirty="0" smtClean="0"/>
              <a:t> </a:t>
            </a:r>
            <a:r>
              <a:rPr lang="nb-NO" altLang="nb-NO" sz="1000" dirty="0" err="1" smtClean="0"/>
              <a:t>the</a:t>
            </a:r>
            <a:r>
              <a:rPr lang="nb-NO" altLang="nb-NO" sz="1000" dirty="0" smtClean="0"/>
              <a:t> </a:t>
            </a:r>
            <a:r>
              <a:rPr lang="nb-NO" altLang="nb-NO" sz="1000" dirty="0" err="1" smtClean="0"/>
              <a:t>child</a:t>
            </a:r>
            <a:r>
              <a:rPr lang="nb-NO" altLang="nb-NO" sz="1000" dirty="0" smtClean="0"/>
              <a:t> </a:t>
            </a:r>
            <a:r>
              <a:rPr lang="nb-NO" altLang="nb-NO" sz="1000" dirty="0" err="1" smtClean="0"/>
              <a:t>will</a:t>
            </a:r>
            <a:r>
              <a:rPr lang="nb-NO" altLang="nb-NO" sz="1000" dirty="0" smtClean="0"/>
              <a:t> </a:t>
            </a:r>
            <a:r>
              <a:rPr lang="nb-NO" altLang="nb-NO" sz="1000" dirty="0" err="1" smtClean="0"/>
              <a:t>stay</a:t>
            </a:r>
            <a:r>
              <a:rPr lang="nb-NO" altLang="nb-NO" sz="1000" dirty="0" smtClean="0"/>
              <a:t> in </a:t>
            </a:r>
            <a:r>
              <a:rPr lang="nb-NO" altLang="nb-NO" sz="1000" dirty="0" err="1" smtClean="0"/>
              <a:t>the</a:t>
            </a:r>
            <a:r>
              <a:rPr lang="nb-NO" altLang="nb-NO" sz="1000" dirty="0" smtClean="0"/>
              <a:t> </a:t>
            </a:r>
            <a:r>
              <a:rPr lang="nb-NO" altLang="nb-NO" sz="1000" dirty="0" err="1" smtClean="0"/>
              <a:t>centre</a:t>
            </a:r>
            <a:r>
              <a:rPr lang="nb-NO" altLang="nb-NO" sz="1000" dirty="0" smtClean="0"/>
              <a:t> for more </a:t>
            </a:r>
            <a:r>
              <a:rPr lang="nb-NO" altLang="nb-NO" sz="1000" dirty="0" err="1" smtClean="0"/>
              <a:t>than</a:t>
            </a:r>
            <a:r>
              <a:rPr lang="nb-NO" altLang="nb-NO" sz="1000" dirty="0" smtClean="0"/>
              <a:t> </a:t>
            </a:r>
            <a:r>
              <a:rPr lang="nb-NO" altLang="nb-NO" sz="1000" dirty="0" err="1" smtClean="0"/>
              <a:t>three</a:t>
            </a:r>
            <a:r>
              <a:rPr lang="nb-NO" altLang="nb-NO" sz="1000" dirty="0" smtClean="0"/>
              <a:t> </a:t>
            </a:r>
            <a:r>
              <a:rPr lang="nb-NO" altLang="nb-NO" sz="1000" dirty="0" err="1" smtClean="0"/>
              <a:t>months</a:t>
            </a:r>
            <a:r>
              <a:rPr lang="nb-NO" altLang="nb-NO" sz="1000" dirty="0" smtClean="0"/>
              <a:t>. The </a:t>
            </a:r>
            <a:r>
              <a:rPr lang="nb-NO" altLang="nb-NO" sz="1000" dirty="0" err="1" smtClean="0"/>
              <a:t>municipality</a:t>
            </a:r>
            <a:r>
              <a:rPr lang="nb-NO" altLang="nb-NO" sz="1000" dirty="0" smtClean="0"/>
              <a:t> </a:t>
            </a:r>
            <a:r>
              <a:rPr lang="nb-NO" altLang="nb-NO" sz="1000" dirty="0" err="1" smtClean="0"/>
              <a:t>can</a:t>
            </a:r>
            <a:r>
              <a:rPr lang="nb-NO" altLang="nb-NO" sz="1000" dirty="0" smtClean="0"/>
              <a:t> </a:t>
            </a:r>
            <a:r>
              <a:rPr lang="nb-NO" altLang="nb-NO" sz="1000" dirty="0" err="1" smtClean="0"/>
              <a:t>apply</a:t>
            </a:r>
            <a:r>
              <a:rPr lang="nb-NO" altLang="nb-NO" sz="1000" dirty="0" smtClean="0"/>
              <a:t> for a grant from </a:t>
            </a:r>
            <a:r>
              <a:rPr lang="nb-NO" altLang="nb-NO" sz="1000" dirty="0" err="1" smtClean="0"/>
              <a:t>the</a:t>
            </a:r>
            <a:r>
              <a:rPr lang="nb-NO" altLang="nb-NO" sz="1000" dirty="0" smtClean="0"/>
              <a:t> UDI. The grant </a:t>
            </a:r>
            <a:r>
              <a:rPr lang="nb-NO" altLang="nb-NO" sz="1000" dirty="0" err="1" smtClean="0"/>
              <a:t>shall</a:t>
            </a:r>
            <a:r>
              <a:rPr lang="nb-NO" altLang="nb-NO" sz="1000" dirty="0" smtClean="0"/>
              <a:t> </a:t>
            </a:r>
            <a:r>
              <a:rPr lang="nb-NO" altLang="nb-NO" sz="1000" dirty="0" err="1" smtClean="0"/>
              <a:t>also</a:t>
            </a:r>
            <a:r>
              <a:rPr lang="nb-NO" altLang="nb-NO" sz="1000" dirty="0" smtClean="0"/>
              <a:t> cover </a:t>
            </a:r>
            <a:r>
              <a:rPr lang="nb-NO" altLang="nb-NO" sz="1000" dirty="0" err="1" smtClean="0"/>
              <a:t>lessons</a:t>
            </a:r>
            <a:r>
              <a:rPr lang="nb-NO" altLang="nb-NO" sz="1000" dirty="0" smtClean="0"/>
              <a:t> in </a:t>
            </a:r>
            <a:r>
              <a:rPr lang="nb-NO" altLang="nb-NO" sz="1000" dirty="0" err="1" smtClean="0"/>
              <a:t>the</a:t>
            </a:r>
            <a:r>
              <a:rPr lang="nb-NO" altLang="nb-NO" sz="1000" dirty="0" smtClean="0"/>
              <a:t> </a:t>
            </a:r>
            <a:r>
              <a:rPr lang="nb-NO" altLang="nb-NO" sz="1000" dirty="0" err="1" smtClean="0"/>
              <a:t>children’s</a:t>
            </a:r>
            <a:r>
              <a:rPr lang="nb-NO" altLang="nb-NO" sz="1000" dirty="0" smtClean="0"/>
              <a:t> </a:t>
            </a:r>
            <a:r>
              <a:rPr lang="nb-NO" altLang="nb-NO" sz="1000" dirty="0" err="1" smtClean="0"/>
              <a:t>mother</a:t>
            </a:r>
            <a:r>
              <a:rPr lang="nb-NO" altLang="nb-NO" sz="1000" dirty="0" smtClean="0"/>
              <a:t> </a:t>
            </a:r>
            <a:r>
              <a:rPr lang="nb-NO" altLang="nb-NO" sz="1000" dirty="0" err="1" smtClean="0"/>
              <a:t>tongue</a:t>
            </a:r>
            <a:r>
              <a:rPr lang="nb-NO" altLang="nb-NO" sz="1000" dirty="0" smtClean="0"/>
              <a:t>. </a:t>
            </a:r>
            <a:r>
              <a:rPr lang="nb-NO" altLang="nb-NO" sz="1000" dirty="0" err="1" smtClean="0"/>
              <a:t>Children</a:t>
            </a:r>
            <a:r>
              <a:rPr lang="nb-NO" altLang="nb-NO" sz="1000" dirty="0" smtClean="0"/>
              <a:t> </a:t>
            </a:r>
            <a:r>
              <a:rPr lang="nb-NO" altLang="nb-NO" sz="1000" dirty="0" err="1" smtClean="0"/>
              <a:t>between</a:t>
            </a:r>
            <a:r>
              <a:rPr lang="nb-NO" altLang="nb-NO" sz="1000" dirty="0" smtClean="0"/>
              <a:t> 16 and 18 </a:t>
            </a:r>
            <a:r>
              <a:rPr lang="nb-NO" altLang="nb-NO" sz="1000" dirty="0" err="1" smtClean="0"/>
              <a:t>can</a:t>
            </a:r>
            <a:r>
              <a:rPr lang="nb-NO" altLang="nb-NO" sz="1000" dirty="0" smtClean="0"/>
              <a:t> </a:t>
            </a:r>
            <a:r>
              <a:rPr lang="nb-NO" altLang="nb-NO" sz="1000" dirty="0" err="1" smtClean="0"/>
              <a:t>also</a:t>
            </a:r>
            <a:r>
              <a:rPr lang="nb-NO" altLang="nb-NO" sz="1000" dirty="0" smtClean="0"/>
              <a:t> </a:t>
            </a:r>
            <a:r>
              <a:rPr lang="nb-NO" altLang="nb-NO" sz="1000" dirty="0" err="1" smtClean="0"/>
              <a:t>get</a:t>
            </a:r>
            <a:r>
              <a:rPr lang="nb-NO" altLang="nb-NO" sz="1000" dirty="0" smtClean="0"/>
              <a:t> </a:t>
            </a:r>
            <a:r>
              <a:rPr lang="nb-NO" altLang="nb-NO" sz="1000" dirty="0" err="1" smtClean="0"/>
              <a:t>elementary</a:t>
            </a:r>
            <a:r>
              <a:rPr lang="nb-NO" altLang="nb-NO" sz="1000" dirty="0" smtClean="0"/>
              <a:t> </a:t>
            </a:r>
            <a:r>
              <a:rPr lang="nb-NO" altLang="nb-NO" sz="1000" dirty="0" err="1" smtClean="0"/>
              <a:t>education</a:t>
            </a:r>
            <a:r>
              <a:rPr lang="nb-NO" altLang="nb-NO" sz="1000" dirty="0" smtClean="0"/>
              <a:t> </a:t>
            </a:r>
            <a:r>
              <a:rPr lang="nb-NO" altLang="nb-NO" sz="1000" dirty="0" err="1" smtClean="0"/>
              <a:t>if</a:t>
            </a:r>
            <a:r>
              <a:rPr lang="nb-NO" altLang="nb-NO" sz="1000" dirty="0" smtClean="0"/>
              <a:t> </a:t>
            </a:r>
            <a:r>
              <a:rPr lang="nb-NO" altLang="nb-NO" sz="1000" dirty="0" err="1" smtClean="0"/>
              <a:t>they</a:t>
            </a:r>
            <a:r>
              <a:rPr lang="nb-NO" altLang="nb-NO" sz="1000" dirty="0" smtClean="0"/>
              <a:t> </a:t>
            </a:r>
            <a:r>
              <a:rPr lang="nb-NO" altLang="nb-NO" sz="1000" dirty="0" err="1" smtClean="0"/>
              <a:t>haven’t</a:t>
            </a:r>
            <a:r>
              <a:rPr lang="nb-NO" altLang="nb-NO" sz="1000" dirty="0" smtClean="0"/>
              <a:t> </a:t>
            </a:r>
            <a:r>
              <a:rPr lang="nb-NO" altLang="nb-NO" sz="1000" dirty="0" err="1" smtClean="0"/>
              <a:t>got</a:t>
            </a:r>
            <a:r>
              <a:rPr lang="nb-NO" altLang="nb-NO" sz="1000" dirty="0" smtClean="0"/>
              <a:t> </a:t>
            </a:r>
            <a:r>
              <a:rPr lang="nb-NO" altLang="nb-NO" sz="1000" dirty="0" err="1" smtClean="0"/>
              <a:t>the</a:t>
            </a:r>
            <a:r>
              <a:rPr lang="nb-NO" altLang="nb-NO" sz="1000" dirty="0" smtClean="0"/>
              <a:t> </a:t>
            </a:r>
            <a:r>
              <a:rPr lang="nb-NO" altLang="nb-NO" sz="1000" dirty="0" err="1" smtClean="0"/>
              <a:t>equivalent</a:t>
            </a:r>
            <a:r>
              <a:rPr lang="nb-NO" altLang="nb-NO" sz="1000" dirty="0" smtClean="0"/>
              <a:t> </a:t>
            </a:r>
            <a:r>
              <a:rPr lang="nb-NO" altLang="nb-NO" sz="1000" dirty="0" err="1" smtClean="0"/>
              <a:t>education</a:t>
            </a:r>
            <a:r>
              <a:rPr lang="nb-NO" altLang="nb-NO" sz="1000" dirty="0" smtClean="0"/>
              <a:t> </a:t>
            </a:r>
            <a:r>
              <a:rPr lang="nb-NO" altLang="nb-NO" sz="1000" dirty="0" err="1" smtClean="0"/>
              <a:t>already</a:t>
            </a:r>
            <a:r>
              <a:rPr lang="nb-NO" altLang="nb-NO" sz="1000" dirty="0" smtClean="0"/>
              <a:t>, </a:t>
            </a:r>
            <a:r>
              <a:rPr lang="nb-NO" altLang="nb-NO" sz="1000" dirty="0" err="1" smtClean="0"/>
              <a:t>if</a:t>
            </a:r>
            <a:r>
              <a:rPr lang="nb-NO" altLang="nb-NO" sz="1000" dirty="0" smtClean="0"/>
              <a:t> </a:t>
            </a:r>
            <a:r>
              <a:rPr lang="nb-NO" altLang="nb-NO" sz="1000" dirty="0" err="1" smtClean="0"/>
              <a:t>the</a:t>
            </a:r>
            <a:r>
              <a:rPr lang="nb-NO" altLang="nb-NO" sz="1000" dirty="0" smtClean="0"/>
              <a:t> </a:t>
            </a:r>
            <a:r>
              <a:rPr lang="nb-NO" altLang="nb-NO" sz="1000" dirty="0" err="1" smtClean="0"/>
              <a:t>municipality</a:t>
            </a:r>
            <a:r>
              <a:rPr lang="nb-NO" altLang="nb-NO" sz="1000" dirty="0" smtClean="0"/>
              <a:t> </a:t>
            </a:r>
            <a:r>
              <a:rPr lang="nb-NO" altLang="nb-NO" sz="1000" dirty="0" err="1" smtClean="0"/>
              <a:t>can</a:t>
            </a:r>
            <a:r>
              <a:rPr lang="nb-NO" altLang="nb-NO" sz="1000" dirty="0" smtClean="0"/>
              <a:t> offer it</a:t>
            </a:r>
          </a:p>
        </p:txBody>
      </p:sp>
    </p:spTree>
    <p:extLst>
      <p:ext uri="{BB962C8B-B14F-4D97-AF65-F5344CB8AC3E}">
        <p14:creationId xmlns:p14="http://schemas.microsoft.com/office/powerpoint/2010/main" val="90731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smtClean="0"/>
              <a:t>The reception center has the caring responsibilities for the unacccompanied minors. They have the daily support and guidance and creates a home for the uams. </a:t>
            </a:r>
          </a:p>
        </p:txBody>
      </p:sp>
      <p:sp>
        <p:nvSpPr>
          <p:cNvPr id="8090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9CC5ED9-A930-487D-BF6D-7AA4390F6F62}" type="slidenum">
              <a:rPr lang="nb-NO" altLang="nb-NO" smtClean="0"/>
              <a:pPr eaLnBrk="1" hangingPunct="1">
                <a:spcBef>
                  <a:spcPct val="0"/>
                </a:spcBef>
              </a:pPr>
              <a:t>13</a:t>
            </a:fld>
            <a:endParaRPr lang="nb-NO" altLang="nb-NO" smtClean="0"/>
          </a:p>
        </p:txBody>
      </p:sp>
    </p:spTree>
    <p:extLst>
      <p:ext uri="{BB962C8B-B14F-4D97-AF65-F5344CB8AC3E}">
        <p14:creationId xmlns:p14="http://schemas.microsoft.com/office/powerpoint/2010/main" val="153673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smtClean="0"/>
              <a:t>For adults: It </a:t>
            </a:r>
            <a:r>
              <a:rPr lang="nb-NO" altLang="nb-NO" dirty="0" err="1" smtClean="0"/>
              <a:t>shall</a:t>
            </a:r>
            <a:r>
              <a:rPr lang="nb-NO" altLang="nb-NO" dirty="0" smtClean="0"/>
              <a:t> </a:t>
            </a:r>
            <a:r>
              <a:rPr lang="nb-NO" altLang="nb-NO" dirty="0" err="1" smtClean="0"/>
              <a:t>include</a:t>
            </a:r>
            <a:r>
              <a:rPr lang="nb-NO" altLang="nb-NO" dirty="0" smtClean="0"/>
              <a:t> </a:t>
            </a:r>
            <a:r>
              <a:rPr lang="nb-NO" altLang="nb-NO" dirty="0" err="1" smtClean="0"/>
              <a:t>leisure</a:t>
            </a:r>
            <a:r>
              <a:rPr lang="nb-NO" altLang="nb-NO" dirty="0" smtClean="0"/>
              <a:t> </a:t>
            </a:r>
            <a:r>
              <a:rPr lang="nb-NO" altLang="nb-NO" dirty="0" err="1" smtClean="0"/>
              <a:t>activities</a:t>
            </a:r>
            <a:r>
              <a:rPr lang="nb-NO" altLang="nb-NO" dirty="0" smtClean="0"/>
              <a:t> </a:t>
            </a:r>
            <a:r>
              <a:rPr lang="nb-NO" altLang="nb-NO" dirty="0" err="1" smtClean="0"/>
              <a:t>such</a:t>
            </a:r>
            <a:r>
              <a:rPr lang="nb-NO" altLang="nb-NO" dirty="0" smtClean="0"/>
              <a:t> as sports and </a:t>
            </a:r>
            <a:r>
              <a:rPr lang="nb-NO" altLang="nb-NO" dirty="0" err="1" smtClean="0"/>
              <a:t>hobbies</a:t>
            </a:r>
            <a:r>
              <a:rPr lang="nb-NO" altLang="nb-NO" dirty="0" smtClean="0"/>
              <a:t>, and </a:t>
            </a:r>
            <a:r>
              <a:rPr lang="nb-NO" altLang="nb-NO" dirty="0" err="1" smtClean="0"/>
              <a:t>communal</a:t>
            </a:r>
            <a:r>
              <a:rPr lang="nb-NO" altLang="nb-NO" dirty="0" smtClean="0"/>
              <a:t> </a:t>
            </a:r>
            <a:r>
              <a:rPr lang="nb-NO" altLang="nb-NO" dirty="0" err="1" smtClean="0"/>
              <a:t>activities</a:t>
            </a:r>
            <a:r>
              <a:rPr lang="nb-NO" altLang="nb-NO" dirty="0" smtClean="0"/>
              <a:t> – </a:t>
            </a:r>
            <a:r>
              <a:rPr lang="nb-NO" altLang="nb-NO" dirty="0" err="1" smtClean="0"/>
              <a:t>voluntary</a:t>
            </a:r>
            <a:r>
              <a:rPr lang="nb-NO" altLang="nb-NO" dirty="0" smtClean="0"/>
              <a:t>.</a:t>
            </a:r>
          </a:p>
          <a:p>
            <a:endParaRPr lang="nb-NO" altLang="nb-NO" dirty="0" smtClean="0"/>
          </a:p>
          <a:p>
            <a:r>
              <a:rPr lang="nb-NO" altLang="nb-NO" dirty="0" smtClean="0"/>
              <a:t>Cooperation </a:t>
            </a:r>
            <a:r>
              <a:rPr lang="nb-NO" altLang="nb-NO" dirty="0" err="1" smtClean="0"/>
              <a:t>with</a:t>
            </a:r>
            <a:r>
              <a:rPr lang="nb-NO" altLang="nb-NO" dirty="0" smtClean="0"/>
              <a:t> </a:t>
            </a:r>
            <a:r>
              <a:rPr lang="nb-NO" altLang="nb-NO" dirty="0" err="1" smtClean="0"/>
              <a:t>local</a:t>
            </a:r>
            <a:r>
              <a:rPr lang="nb-NO" altLang="nb-NO" dirty="0" smtClean="0"/>
              <a:t> </a:t>
            </a:r>
            <a:r>
              <a:rPr lang="nb-NO" altLang="nb-NO" dirty="0" err="1" smtClean="0"/>
              <a:t>community</a:t>
            </a:r>
            <a:r>
              <a:rPr lang="nb-NO" altLang="nb-NO" dirty="0" smtClean="0"/>
              <a:t>, </a:t>
            </a:r>
            <a:r>
              <a:rPr lang="nb-NO" altLang="nb-NO" dirty="0" err="1" smtClean="0"/>
              <a:t>neighbourhood</a:t>
            </a:r>
            <a:r>
              <a:rPr lang="nb-NO" altLang="nb-NO" baseline="0" dirty="0" smtClean="0"/>
              <a:t>  </a:t>
            </a:r>
            <a:r>
              <a:rPr lang="nb-NO" altLang="nb-NO" baseline="0" dirty="0" err="1" smtClean="0"/>
              <a:t>voluntary</a:t>
            </a:r>
            <a:r>
              <a:rPr lang="nb-NO" altLang="nb-NO" baseline="0" dirty="0" smtClean="0"/>
              <a:t> </a:t>
            </a:r>
            <a:r>
              <a:rPr lang="nb-NO" altLang="nb-NO" baseline="0" dirty="0" err="1" smtClean="0"/>
              <a:t>organizations</a:t>
            </a:r>
            <a:r>
              <a:rPr lang="nb-NO" altLang="nb-NO" baseline="0" dirty="0" smtClean="0"/>
              <a:t> to offer </a:t>
            </a:r>
            <a:r>
              <a:rPr lang="nb-NO" altLang="nb-NO" baseline="0" dirty="0" err="1" smtClean="0"/>
              <a:t>activities</a:t>
            </a:r>
            <a:r>
              <a:rPr lang="nb-NO" altLang="nb-NO" baseline="0" dirty="0" smtClean="0"/>
              <a:t>  and </a:t>
            </a:r>
            <a:r>
              <a:rPr lang="nb-NO" altLang="nb-NO" baseline="0" dirty="0" err="1" smtClean="0"/>
              <a:t>network</a:t>
            </a:r>
            <a:r>
              <a:rPr lang="nb-NO" altLang="nb-NO" baseline="0" dirty="0" smtClean="0"/>
              <a:t> </a:t>
            </a:r>
            <a:endParaRPr lang="nb-NO" altLang="nb-NO" dirty="0" smtClean="0"/>
          </a:p>
        </p:txBody>
      </p:sp>
    </p:spTree>
    <p:extLst>
      <p:ext uri="{BB962C8B-B14F-4D97-AF65-F5344CB8AC3E}">
        <p14:creationId xmlns:p14="http://schemas.microsoft.com/office/powerpoint/2010/main" val="84964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xfrm>
            <a:off x="687082" y="4344607"/>
            <a:ext cx="5483837" cy="41135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p>
        </p:txBody>
      </p:sp>
    </p:spTree>
    <p:extLst>
      <p:ext uri="{BB962C8B-B14F-4D97-AF65-F5344CB8AC3E}">
        <p14:creationId xmlns:p14="http://schemas.microsoft.com/office/powerpoint/2010/main" val="81904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New </a:t>
            </a:r>
            <a:r>
              <a:rPr lang="nb-NO" dirty="0" err="1" smtClean="0"/>
              <a:t>projects</a:t>
            </a:r>
            <a:r>
              <a:rPr lang="nb-NO" dirty="0" smtClean="0"/>
              <a:t>: Cooperation </a:t>
            </a:r>
            <a:r>
              <a:rPr lang="nb-NO" dirty="0" err="1" smtClean="0"/>
              <a:t>with</a:t>
            </a:r>
            <a:r>
              <a:rPr lang="nb-NO" dirty="0" smtClean="0"/>
              <a:t> </a:t>
            </a:r>
            <a:r>
              <a:rPr lang="nb-NO" dirty="0" err="1" smtClean="0"/>
              <a:t>voluntary</a:t>
            </a:r>
            <a:r>
              <a:rPr lang="nb-NO" dirty="0" smtClean="0"/>
              <a:t> </a:t>
            </a:r>
            <a:r>
              <a:rPr lang="nb-NO" dirty="0" err="1" smtClean="0"/>
              <a:t>organizations</a:t>
            </a:r>
            <a:r>
              <a:rPr lang="nb-NO" dirty="0" smtClean="0"/>
              <a:t>, private </a:t>
            </a:r>
            <a:r>
              <a:rPr lang="nb-NO" dirty="0" err="1" smtClean="0"/>
              <a:t>enterprises</a:t>
            </a:r>
            <a:r>
              <a:rPr lang="nb-NO" dirty="0" smtClean="0"/>
              <a:t>, </a:t>
            </a:r>
            <a:r>
              <a:rPr lang="nb-NO" dirty="0" err="1" smtClean="0"/>
              <a:t>municipalities</a:t>
            </a:r>
            <a:r>
              <a:rPr lang="nb-NO" dirty="0" smtClean="0"/>
              <a:t> and </a:t>
            </a:r>
            <a:r>
              <a:rPr lang="nb-NO" dirty="0" err="1" smtClean="0"/>
              <a:t>reception</a:t>
            </a:r>
            <a:r>
              <a:rPr lang="nb-NO" dirty="0" smtClean="0"/>
              <a:t> </a:t>
            </a:r>
            <a:r>
              <a:rPr lang="nb-NO" dirty="0" err="1" smtClean="0"/>
              <a:t>centers</a:t>
            </a:r>
            <a:r>
              <a:rPr lang="nb-NO" dirty="0" smtClean="0"/>
              <a:t>  </a:t>
            </a:r>
            <a:endParaRPr lang="nb-NO" dirty="0"/>
          </a:p>
        </p:txBody>
      </p:sp>
      <p:sp>
        <p:nvSpPr>
          <p:cNvPr id="4" name="Plassholder for lysbildenummer 3"/>
          <p:cNvSpPr>
            <a:spLocks noGrp="1"/>
          </p:cNvSpPr>
          <p:nvPr>
            <p:ph type="sldNum" sz="quarter" idx="10"/>
          </p:nvPr>
        </p:nvSpPr>
        <p:spPr/>
        <p:txBody>
          <a:bodyPr/>
          <a:lstStyle/>
          <a:p>
            <a:fld id="{29D43F04-6612-44D0-84C0-92B3D6471117}" type="slidenum">
              <a:rPr lang="nb-NO" smtClean="0"/>
              <a:t>16</a:t>
            </a:fld>
            <a:endParaRPr lang="nb-NO"/>
          </a:p>
        </p:txBody>
      </p:sp>
    </p:spTree>
    <p:extLst>
      <p:ext uri="{BB962C8B-B14F-4D97-AF65-F5344CB8AC3E}">
        <p14:creationId xmlns:p14="http://schemas.microsoft.com/office/powerpoint/2010/main" val="359272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10"/>
          </p:nvPr>
        </p:nvSpPr>
        <p:spPr/>
        <p:txBody>
          <a:bodyPr/>
          <a:lstStyle/>
          <a:p>
            <a:fld id="{29D43F04-6612-44D0-84C0-92B3D6471117}" type="slidenum">
              <a:rPr lang="nb-NO" smtClean="0"/>
              <a:t>17</a:t>
            </a:fld>
            <a:endParaRPr lang="nb-NO"/>
          </a:p>
        </p:txBody>
      </p:sp>
    </p:spTree>
    <p:extLst>
      <p:ext uri="{BB962C8B-B14F-4D97-AF65-F5344CB8AC3E}">
        <p14:creationId xmlns:p14="http://schemas.microsoft.com/office/powerpoint/2010/main" val="3991765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1" tIns="45716" rIns="91431" bIns="45716"/>
          <a:lstStyle/>
          <a:p>
            <a:pPr>
              <a:defRPr/>
            </a:pPr>
            <a:r>
              <a:rPr lang="nb-NO" altLang="nb-NO" dirty="0" err="1" smtClean="0">
                <a:latin typeface="Times New Roman" pitchFamily="18" charset="0"/>
                <a:ea typeface="ＭＳ Ｐゴシック" pitchFamily="34" charset="-128"/>
              </a:rPr>
              <a:t>Generally</a:t>
            </a:r>
            <a:r>
              <a:rPr lang="nb-NO" altLang="nb-NO" dirty="0" smtClean="0">
                <a:latin typeface="Times New Roman" pitchFamily="18" charset="0"/>
                <a:ea typeface="ＭＳ Ｐゴシック" pitchFamily="34" charset="-128"/>
              </a:rPr>
              <a:t> a </a:t>
            </a:r>
            <a:r>
              <a:rPr lang="nb-NO" altLang="nb-NO" dirty="0" err="1" smtClean="0">
                <a:latin typeface="Times New Roman" pitchFamily="18" charset="0"/>
                <a:ea typeface="ＭＳ Ｐゴシック" pitchFamily="34" charset="-128"/>
              </a:rPr>
              <a:t>higher</a:t>
            </a:r>
            <a:r>
              <a:rPr lang="nb-NO" altLang="nb-NO" dirty="0" smtClean="0">
                <a:latin typeface="Times New Roman" pitchFamily="18" charset="0"/>
                <a:ea typeface="ＭＳ Ｐゴシック" pitchFamily="34" charset="-128"/>
              </a:rPr>
              <a:t> standard </a:t>
            </a:r>
            <a:r>
              <a:rPr lang="nb-NO" altLang="nb-NO" dirty="0" err="1" smtClean="0">
                <a:latin typeface="Times New Roman" pitchFamily="18" charset="0"/>
                <a:ea typeface="ＭＳ Ｐゴシック" pitchFamily="34" charset="-128"/>
              </a:rPr>
              <a:t>than</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other</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reception</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centres</a:t>
            </a:r>
            <a:endParaRPr lang="nb-NO" altLang="nb-NO" dirty="0" smtClean="0">
              <a:latin typeface="Times New Roman" pitchFamily="18" charset="0"/>
              <a:ea typeface="ＭＳ Ｐゴシック" pitchFamily="34" charset="-128"/>
            </a:endParaRPr>
          </a:p>
          <a:p>
            <a:pPr>
              <a:defRPr/>
            </a:pPr>
            <a:endParaRPr lang="nb-NO" altLang="nb-NO" dirty="0" smtClean="0">
              <a:latin typeface="Times New Roman" pitchFamily="18" charset="0"/>
              <a:ea typeface="ＭＳ Ｐゴシック" pitchFamily="34" charset="-128"/>
            </a:endParaRPr>
          </a:p>
          <a:p>
            <a:pPr>
              <a:defRPr/>
            </a:pPr>
            <a:r>
              <a:rPr lang="nb-NO" altLang="nb-NO" dirty="0" smtClean="0">
                <a:latin typeface="Times New Roman" pitchFamily="18" charset="0"/>
                <a:ea typeface="ＭＳ Ｐゴシック" pitchFamily="34" charset="-128"/>
              </a:rPr>
              <a:t> Have more </a:t>
            </a:r>
            <a:r>
              <a:rPr lang="nb-NO" altLang="nb-NO" dirty="0" err="1" smtClean="0">
                <a:latin typeface="Times New Roman" pitchFamily="18" charset="0"/>
                <a:ea typeface="ＭＳ Ｐゴシック" pitchFamily="34" charset="-128"/>
              </a:rPr>
              <a:t>activities</a:t>
            </a:r>
            <a:endParaRPr lang="nb-NO" altLang="nb-NO" dirty="0" smtClean="0">
              <a:latin typeface="Times New Roman" pitchFamily="18" charset="0"/>
              <a:ea typeface="ＭＳ Ｐゴシック" pitchFamily="34" charset="-128"/>
            </a:endParaRPr>
          </a:p>
          <a:p>
            <a:pPr>
              <a:defRPr/>
            </a:pPr>
            <a:endParaRPr lang="nb-NO" altLang="nb-NO" dirty="0" smtClean="0">
              <a:latin typeface="Times New Roman" pitchFamily="18" charset="0"/>
              <a:ea typeface="ＭＳ Ｐゴシック" pitchFamily="34" charset="-128"/>
            </a:endParaRPr>
          </a:p>
          <a:p>
            <a:pPr>
              <a:defRPr/>
            </a:pPr>
            <a:r>
              <a:rPr lang="nb-NO" altLang="nb-NO" dirty="0" smtClean="0">
                <a:latin typeface="Times New Roman" pitchFamily="18" charset="0"/>
                <a:ea typeface="ＭＳ Ｐゴシック" pitchFamily="34" charset="-128"/>
              </a:rPr>
              <a:t> Staff present 24 </a:t>
            </a:r>
            <a:r>
              <a:rPr lang="nb-NO" altLang="nb-NO" dirty="0" err="1" smtClean="0">
                <a:latin typeface="Times New Roman" pitchFamily="18" charset="0"/>
                <a:ea typeface="ＭＳ Ｐゴシック" pitchFamily="34" charset="-128"/>
              </a:rPr>
              <a:t>hours</a:t>
            </a:r>
            <a:r>
              <a:rPr lang="nb-NO" altLang="nb-NO" dirty="0" smtClean="0">
                <a:latin typeface="Times New Roman" pitchFamily="18" charset="0"/>
                <a:ea typeface="ＭＳ Ｐゴシック" pitchFamily="34" charset="-128"/>
              </a:rPr>
              <a:t> a </a:t>
            </a:r>
            <a:r>
              <a:rPr lang="nb-NO" altLang="nb-NO" dirty="0" err="1" smtClean="0">
                <a:latin typeface="Times New Roman" pitchFamily="18" charset="0"/>
                <a:ea typeface="ＭＳ Ｐゴシック" pitchFamily="34" charset="-128"/>
              </a:rPr>
              <a:t>day</a:t>
            </a:r>
            <a:endParaRPr lang="nb-NO" altLang="nb-NO" dirty="0" smtClean="0">
              <a:latin typeface="Times New Roman" pitchFamily="18" charset="0"/>
              <a:ea typeface="ＭＳ Ｐゴシック" pitchFamily="34" charset="-128"/>
            </a:endParaRPr>
          </a:p>
          <a:p>
            <a:pPr>
              <a:defRPr/>
            </a:pPr>
            <a:endParaRPr lang="nb-NO" altLang="nb-NO" dirty="0" smtClean="0">
              <a:latin typeface="Times New Roman" pitchFamily="18" charset="0"/>
              <a:ea typeface="ＭＳ Ｐゴシック" pitchFamily="34" charset="-128"/>
            </a:endParaRPr>
          </a:p>
          <a:p>
            <a:pPr>
              <a:defRPr/>
            </a:pPr>
            <a:r>
              <a:rPr lang="nb-NO" altLang="nb-NO" dirty="0" smtClean="0">
                <a:latin typeface="Times New Roman" pitchFamily="18" charset="0"/>
                <a:ea typeface="ＭＳ Ｐゴシック" pitchFamily="34" charset="-128"/>
              </a:rPr>
              <a:t> Have a </a:t>
            </a:r>
            <a:r>
              <a:rPr lang="nb-NO" altLang="nb-NO" dirty="0" err="1" smtClean="0">
                <a:latin typeface="Times New Roman" pitchFamily="18" charset="0"/>
                <a:ea typeface="ＭＳ Ｐゴシック" pitchFamily="34" charset="-128"/>
              </a:rPr>
              <a:t>special</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focus</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on</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the</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rights</a:t>
            </a:r>
            <a:r>
              <a:rPr lang="nb-NO" altLang="nb-NO" dirty="0" smtClean="0">
                <a:latin typeface="Times New Roman" pitchFamily="18" charset="0"/>
                <a:ea typeface="ＭＳ Ｐゴシック" pitchFamily="34" charset="-128"/>
              </a:rPr>
              <a:t> and </a:t>
            </a:r>
            <a:r>
              <a:rPr lang="nb-NO" altLang="nb-NO" dirty="0" err="1" smtClean="0">
                <a:latin typeface="Times New Roman" pitchFamily="18" charset="0"/>
                <a:ea typeface="ＭＳ Ｐゴシック" pitchFamily="34" charset="-128"/>
              </a:rPr>
              <a:t>needs</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of</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unaccompanied</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minors</a:t>
            </a:r>
            <a:endParaRPr lang="nb-NO" altLang="nb-NO" dirty="0" smtClean="0">
              <a:latin typeface="Times New Roman" pitchFamily="18" charset="0"/>
              <a:ea typeface="ＭＳ Ｐゴシック" pitchFamily="34" charset="-128"/>
            </a:endParaRPr>
          </a:p>
          <a:p>
            <a:pPr>
              <a:defRPr/>
            </a:pPr>
            <a:endParaRPr lang="nb-NO" altLang="nb-NO" dirty="0" smtClean="0">
              <a:latin typeface="Times New Roman" pitchFamily="18" charset="0"/>
              <a:ea typeface="ＭＳ Ｐゴシック" pitchFamily="34" charset="-128"/>
            </a:endParaRPr>
          </a:p>
          <a:p>
            <a:pPr>
              <a:defRPr/>
            </a:pPr>
            <a:r>
              <a:rPr lang="nb-NO" altLang="nb-NO" dirty="0" smtClean="0">
                <a:latin typeface="Times New Roman" pitchFamily="18" charset="0"/>
                <a:ea typeface="ＭＳ Ｐゴシック" pitchFamily="34" charset="-128"/>
              </a:rPr>
              <a:t> Must </a:t>
            </a:r>
            <a:r>
              <a:rPr lang="nb-NO" altLang="nb-NO" dirty="0" err="1" smtClean="0">
                <a:latin typeface="Times New Roman" pitchFamily="18" charset="0"/>
                <a:ea typeface="ＭＳ Ｐゴシック" pitchFamily="34" charset="-128"/>
              </a:rPr>
              <a:t>help</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guardians</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deal</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with</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their</a:t>
            </a:r>
            <a:r>
              <a:rPr lang="nb-NO" altLang="nb-NO" dirty="0" smtClean="0">
                <a:latin typeface="Times New Roman" pitchFamily="18" charset="0"/>
                <a:ea typeface="ＭＳ Ｐゴシック" pitchFamily="34" charset="-128"/>
              </a:rPr>
              <a:t> </a:t>
            </a:r>
            <a:r>
              <a:rPr lang="nb-NO" altLang="nb-NO" dirty="0" err="1" smtClean="0">
                <a:latin typeface="Times New Roman" pitchFamily="18" charset="0"/>
                <a:ea typeface="ＭＳ Ｐゴシック" pitchFamily="34" charset="-128"/>
              </a:rPr>
              <a:t>responsibilities</a:t>
            </a:r>
            <a:r>
              <a:rPr lang="nb-NO" altLang="nb-NO" dirty="0" smtClean="0">
                <a:latin typeface="Times New Roman" pitchFamily="18" charset="0"/>
                <a:ea typeface="ＭＳ Ｐゴシック" pitchFamily="34" charset="-128"/>
              </a:rPr>
              <a:t> and </a:t>
            </a:r>
            <a:r>
              <a:rPr lang="nb-NO" altLang="nb-NO" dirty="0" err="1" smtClean="0">
                <a:latin typeface="Times New Roman" pitchFamily="18" charset="0"/>
                <a:ea typeface="ＭＳ Ｐゴシック" pitchFamily="34" charset="-128"/>
              </a:rPr>
              <a:t>duties</a:t>
            </a:r>
            <a:r>
              <a:rPr lang="nb-NO" altLang="nb-NO" dirty="0" smtClean="0">
                <a:latin typeface="Times New Roman" pitchFamily="18" charset="0"/>
                <a:ea typeface="ＭＳ Ｐゴシック" pitchFamily="34" charset="-128"/>
              </a:rPr>
              <a:t> for </a:t>
            </a:r>
            <a:r>
              <a:rPr lang="nb-NO" altLang="nb-NO" dirty="0" err="1" smtClean="0">
                <a:latin typeface="Times New Roman" pitchFamily="18" charset="0"/>
                <a:ea typeface="ＭＳ Ｐゴシック" pitchFamily="34" charset="-128"/>
              </a:rPr>
              <a:t>minors</a:t>
            </a:r>
            <a:endParaRPr lang="nb-NO" altLang="nb-NO"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55402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p>
        </p:txBody>
      </p:sp>
      <p:sp>
        <p:nvSpPr>
          <p:cNvPr id="819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E5A41D5-EB27-440B-8A4E-5EE5411DAB76}" type="slidenum">
              <a:rPr lang="nb-NO" altLang="nb-NO" smtClean="0"/>
              <a:pPr eaLnBrk="1" hangingPunct="1">
                <a:spcBef>
                  <a:spcPct val="0"/>
                </a:spcBef>
              </a:pPr>
              <a:t>19</a:t>
            </a:fld>
            <a:endParaRPr lang="nb-NO" altLang="nb-NO" smtClean="0"/>
          </a:p>
        </p:txBody>
      </p:sp>
    </p:spTree>
    <p:extLst>
      <p:ext uri="{BB962C8B-B14F-4D97-AF65-F5344CB8AC3E}">
        <p14:creationId xmlns:p14="http://schemas.microsoft.com/office/powerpoint/2010/main" val="110872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defRPr/>
            </a:pPr>
            <a:r>
              <a:rPr lang="en-GB" b="1" dirty="0" smtClean="0"/>
              <a:t>-Inadequate</a:t>
            </a:r>
            <a:r>
              <a:rPr lang="en-US" b="1" dirty="0" smtClean="0"/>
              <a:t> conditions - long term residents</a:t>
            </a:r>
            <a:endParaRPr lang="nb-NO" dirty="0" smtClean="0"/>
          </a:p>
          <a:p>
            <a:pPr>
              <a:defRPr/>
            </a:pPr>
            <a:r>
              <a:rPr lang="en-US" dirty="0" smtClean="0"/>
              <a:t>Conditions in the centers are adequate for short term stay, not for long stay. Many stay long in the centers due to lack of capacity in the UDI (Interview and case handling) and in municipality (housing ++)</a:t>
            </a:r>
          </a:p>
          <a:p>
            <a:pPr>
              <a:defRPr/>
            </a:pPr>
            <a:r>
              <a:rPr lang="nb-NO" dirty="0" smtClean="0"/>
              <a:t>Long </a:t>
            </a:r>
            <a:r>
              <a:rPr lang="nb-NO" dirty="0" err="1" smtClean="0"/>
              <a:t>stay</a:t>
            </a:r>
            <a:r>
              <a:rPr lang="nb-NO" dirty="0" smtClean="0"/>
              <a:t> has </a:t>
            </a:r>
            <a:r>
              <a:rPr lang="nb-NO" dirty="0" err="1" smtClean="0"/>
              <a:t>often</a:t>
            </a:r>
            <a:r>
              <a:rPr lang="nb-NO" dirty="0" smtClean="0"/>
              <a:t> a negative </a:t>
            </a:r>
            <a:r>
              <a:rPr lang="nb-NO" dirty="0" err="1" smtClean="0"/>
              <a:t>impact</a:t>
            </a:r>
            <a:r>
              <a:rPr lang="nb-NO" dirty="0" smtClean="0"/>
              <a:t> </a:t>
            </a:r>
            <a:r>
              <a:rPr lang="nb-NO" dirty="0" err="1" smtClean="0"/>
              <a:t>on</a:t>
            </a:r>
            <a:r>
              <a:rPr lang="nb-NO" dirty="0" smtClean="0"/>
              <a:t> residents </a:t>
            </a:r>
            <a:r>
              <a:rPr lang="nb-NO" dirty="0" err="1" smtClean="0"/>
              <a:t>awaiting</a:t>
            </a:r>
            <a:r>
              <a:rPr lang="nb-NO" baseline="0" dirty="0" smtClean="0"/>
              <a:t> settlement in a </a:t>
            </a:r>
            <a:r>
              <a:rPr lang="nb-NO" baseline="0" dirty="0" err="1" smtClean="0"/>
              <a:t>municipality</a:t>
            </a:r>
            <a:r>
              <a:rPr lang="nb-NO" baseline="0" dirty="0" smtClean="0"/>
              <a:t> and as </a:t>
            </a:r>
            <a:r>
              <a:rPr lang="nb-NO" baseline="0" dirty="0" err="1" smtClean="0"/>
              <a:t>well</a:t>
            </a:r>
            <a:r>
              <a:rPr lang="nb-NO" baseline="0" dirty="0" smtClean="0"/>
              <a:t> </a:t>
            </a:r>
            <a:r>
              <a:rPr lang="nb-NO" baseline="0" dirty="0" err="1" smtClean="0"/>
              <a:t>on</a:t>
            </a:r>
            <a:r>
              <a:rPr lang="nb-NO" baseline="0" dirty="0" smtClean="0"/>
              <a:t> </a:t>
            </a:r>
            <a:r>
              <a:rPr lang="nb-NO" baseline="0" dirty="0" err="1" smtClean="0"/>
              <a:t>rejected</a:t>
            </a:r>
            <a:r>
              <a:rPr lang="nb-NO" baseline="0" dirty="0" smtClean="0"/>
              <a:t> </a:t>
            </a:r>
            <a:r>
              <a:rPr lang="nb-NO" baseline="0" dirty="0" err="1" smtClean="0"/>
              <a:t>asylum</a:t>
            </a:r>
            <a:r>
              <a:rPr lang="nb-NO" baseline="0" dirty="0" smtClean="0"/>
              <a:t> </a:t>
            </a:r>
            <a:r>
              <a:rPr lang="nb-NO" baseline="0" dirty="0" err="1" smtClean="0"/>
              <a:t>seekers</a:t>
            </a:r>
            <a:r>
              <a:rPr lang="nb-NO" baseline="0" dirty="0" smtClean="0"/>
              <a:t> </a:t>
            </a:r>
            <a:r>
              <a:rPr lang="nb-NO" baseline="0" dirty="0" err="1" smtClean="0"/>
              <a:t>that</a:t>
            </a:r>
            <a:r>
              <a:rPr lang="nb-NO" baseline="0" dirty="0" smtClean="0"/>
              <a:t> do not </a:t>
            </a:r>
            <a:r>
              <a:rPr lang="nb-NO" baseline="0" dirty="0" err="1" smtClean="0"/>
              <a:t>return</a:t>
            </a:r>
            <a:r>
              <a:rPr lang="nb-NO" baseline="0" dirty="0" smtClean="0"/>
              <a:t> </a:t>
            </a:r>
            <a:r>
              <a:rPr lang="nb-NO" baseline="0" dirty="0" err="1" smtClean="0"/>
              <a:t>voluntarily</a:t>
            </a:r>
            <a:r>
              <a:rPr lang="nb-NO" baseline="0" dirty="0" smtClean="0"/>
              <a:t> and </a:t>
            </a:r>
            <a:r>
              <a:rPr lang="nb-NO" baseline="0" dirty="0" err="1" smtClean="0"/>
              <a:t>are</a:t>
            </a:r>
            <a:r>
              <a:rPr lang="nb-NO" baseline="0" dirty="0" smtClean="0"/>
              <a:t> </a:t>
            </a:r>
            <a:r>
              <a:rPr lang="nb-NO" baseline="0" dirty="0" err="1" smtClean="0"/>
              <a:t>waiting</a:t>
            </a:r>
            <a:r>
              <a:rPr lang="nb-NO" baseline="0" dirty="0" smtClean="0"/>
              <a:t> for </a:t>
            </a:r>
            <a:r>
              <a:rPr lang="nb-NO" baseline="0" dirty="0" err="1" smtClean="0"/>
              <a:t>the</a:t>
            </a:r>
            <a:r>
              <a:rPr lang="nb-NO" baseline="0" dirty="0" smtClean="0"/>
              <a:t> </a:t>
            </a:r>
            <a:r>
              <a:rPr lang="nb-NO" baseline="0" dirty="0" err="1" smtClean="0"/>
              <a:t>police</a:t>
            </a:r>
            <a:r>
              <a:rPr lang="nb-NO" baseline="0" dirty="0" smtClean="0"/>
              <a:t> to </a:t>
            </a:r>
            <a:r>
              <a:rPr lang="nb-NO" baseline="0" dirty="0" err="1" smtClean="0"/>
              <a:t>return</a:t>
            </a:r>
            <a:r>
              <a:rPr lang="nb-NO" baseline="0" dirty="0" smtClean="0"/>
              <a:t> </a:t>
            </a:r>
            <a:r>
              <a:rPr lang="nb-NO" baseline="0" dirty="0" err="1" smtClean="0"/>
              <a:t>them</a:t>
            </a:r>
            <a:r>
              <a:rPr lang="nb-NO" baseline="0" dirty="0" smtClean="0"/>
              <a:t> by force. </a:t>
            </a:r>
            <a:r>
              <a:rPr lang="nb-NO" baseline="0" dirty="0" err="1" smtClean="0"/>
              <a:t>Some</a:t>
            </a:r>
            <a:r>
              <a:rPr lang="nb-NO" baseline="0" dirty="0" smtClean="0"/>
              <a:t> </a:t>
            </a:r>
            <a:r>
              <a:rPr lang="nb-NO" baseline="0" dirty="0" err="1" smtClean="0"/>
              <a:t>belonging</a:t>
            </a:r>
            <a:r>
              <a:rPr lang="nb-NO" baseline="0" dirty="0" smtClean="0"/>
              <a:t> to </a:t>
            </a:r>
            <a:r>
              <a:rPr lang="nb-NO" baseline="0" dirty="0" err="1" smtClean="0"/>
              <a:t>the</a:t>
            </a:r>
            <a:r>
              <a:rPr lang="nb-NO" baseline="0" dirty="0" smtClean="0"/>
              <a:t> last </a:t>
            </a:r>
            <a:r>
              <a:rPr lang="nb-NO" baseline="0" dirty="0" err="1" smtClean="0"/>
              <a:t>group</a:t>
            </a:r>
            <a:r>
              <a:rPr lang="nb-NO" baseline="0" dirty="0" smtClean="0"/>
              <a:t> </a:t>
            </a:r>
            <a:r>
              <a:rPr lang="nb-NO" baseline="0" dirty="0" err="1" smtClean="0"/>
              <a:t>decides</a:t>
            </a:r>
            <a:r>
              <a:rPr lang="nb-NO" baseline="0" dirty="0" smtClean="0"/>
              <a:t> to </a:t>
            </a:r>
            <a:r>
              <a:rPr lang="nb-NO" baseline="0" dirty="0" err="1" smtClean="0"/>
              <a:t>leave</a:t>
            </a:r>
            <a:r>
              <a:rPr lang="nb-NO" baseline="0" dirty="0" smtClean="0"/>
              <a:t> </a:t>
            </a:r>
            <a:r>
              <a:rPr lang="nb-NO" baseline="0" dirty="0" err="1" smtClean="0"/>
              <a:t>the</a:t>
            </a:r>
            <a:r>
              <a:rPr lang="nb-NO" baseline="0" dirty="0" smtClean="0"/>
              <a:t> </a:t>
            </a:r>
            <a:r>
              <a:rPr lang="nb-NO" baseline="0" dirty="0" err="1" smtClean="0"/>
              <a:t>centers</a:t>
            </a:r>
            <a:r>
              <a:rPr lang="nb-NO" baseline="0" dirty="0" smtClean="0"/>
              <a:t> </a:t>
            </a:r>
            <a:r>
              <a:rPr lang="nb-NO" baseline="0" dirty="0" err="1" smtClean="0"/>
              <a:t>without</a:t>
            </a:r>
            <a:r>
              <a:rPr lang="nb-NO" baseline="0" dirty="0" smtClean="0"/>
              <a:t> telling.</a:t>
            </a:r>
            <a:r>
              <a:rPr lang="nb-NO" dirty="0" smtClean="0"/>
              <a:t> </a:t>
            </a:r>
          </a:p>
          <a:p>
            <a:pPr>
              <a:defRPr/>
            </a:pPr>
            <a:endParaRPr lang="en-US" b="1" dirty="0" smtClean="0"/>
          </a:p>
          <a:p>
            <a:pPr>
              <a:defRPr/>
            </a:pPr>
            <a:r>
              <a:rPr lang="en-US" b="1" dirty="0" smtClean="0"/>
              <a:t>- Managing capacity and occupancy requirements (85% occupancy) in times of changes in influx . </a:t>
            </a:r>
          </a:p>
          <a:p>
            <a:pPr>
              <a:defRPr/>
            </a:pPr>
            <a:endParaRPr lang="en-US" b="1" dirty="0" smtClean="0"/>
          </a:p>
          <a:p>
            <a:pPr>
              <a:defRPr/>
            </a:pPr>
            <a:r>
              <a:rPr lang="en-US" b="1" dirty="0" smtClean="0"/>
              <a:t>- Preparedness for uncertain</a:t>
            </a:r>
            <a:r>
              <a:rPr lang="en-US" b="1" baseline="0" dirty="0" smtClean="0"/>
              <a:t> prognosis</a:t>
            </a:r>
            <a:r>
              <a:rPr lang="en-US" b="1" dirty="0" smtClean="0"/>
              <a:t> </a:t>
            </a:r>
          </a:p>
          <a:p>
            <a:pPr>
              <a:defRPr/>
            </a:pPr>
            <a:endParaRPr lang="en-US" b="1" dirty="0" smtClean="0"/>
          </a:p>
          <a:p>
            <a:pPr>
              <a:defRPr/>
            </a:pPr>
            <a:endParaRPr lang="en-US" b="1" dirty="0" smtClean="0"/>
          </a:p>
          <a:p>
            <a:pPr>
              <a:defRPr/>
            </a:pPr>
            <a:endParaRPr lang="en-US" b="1" dirty="0" smtClean="0"/>
          </a:p>
          <a:p>
            <a:pPr>
              <a:defRPr/>
            </a:pPr>
            <a:r>
              <a:rPr lang="en-US" b="1" dirty="0" smtClean="0"/>
              <a:t>- UAMs Disappearing</a:t>
            </a:r>
            <a:r>
              <a:rPr lang="en-US" dirty="0" smtClean="0"/>
              <a:t/>
            </a:r>
            <a:br>
              <a:rPr lang="en-US" dirty="0" smtClean="0"/>
            </a:br>
            <a:r>
              <a:rPr lang="en-US" dirty="0" smtClean="0"/>
              <a:t>Each year there is a number of residents who disappear from the centers for UAM. National and local media cover the subject extensively. </a:t>
            </a:r>
            <a:endParaRPr lang="nb-NO" dirty="0" smtClean="0"/>
          </a:p>
          <a:p>
            <a:pPr>
              <a:defRPr/>
            </a:pPr>
            <a:r>
              <a:rPr lang="en-US" dirty="0" smtClean="0"/>
              <a:t>The centers are open and the minors are not held by force. It means that they can leave if they wish and when they wish. </a:t>
            </a:r>
            <a:endParaRPr lang="nb-NO" dirty="0" smtClean="0"/>
          </a:p>
          <a:p>
            <a:pPr>
              <a:defRPr/>
            </a:pPr>
            <a:r>
              <a:rPr lang="en-US" dirty="0" smtClean="0"/>
              <a:t>The centers are required to follow detailed guidelines on how they should proceed in case a minor resident disappears. When is suspicion that the minor disappeared the center must immediately report it to the local police and inform the local child services, so that the investigation can start. </a:t>
            </a:r>
            <a:br>
              <a:rPr lang="en-US" dirty="0" smtClean="0"/>
            </a:br>
            <a:r>
              <a:rPr lang="en-US" dirty="0" smtClean="0"/>
              <a:t/>
            </a:r>
            <a:br>
              <a:rPr lang="en-US" dirty="0" smtClean="0"/>
            </a:br>
            <a:r>
              <a:rPr lang="en-US" dirty="0" smtClean="0"/>
              <a:t>Usually the investigation is difficult because of lack of information. The centers do not always know for sure why minors leave centers: if they are forces to do so, if they are in danger or choose it freely. </a:t>
            </a:r>
            <a:endParaRPr lang="nb-NO" dirty="0" smtClean="0"/>
          </a:p>
          <a:p>
            <a:pPr>
              <a:defRPr/>
            </a:pPr>
            <a:r>
              <a:rPr lang="en-US" dirty="0" smtClean="0"/>
              <a:t>There are several problems with the system. One is lack of information, the other insufficient follow-up from local child services, yet another - insufficient coordination between different agencies and unclear allocation of responsibilities. </a:t>
            </a:r>
          </a:p>
          <a:p>
            <a:pPr>
              <a:defRPr/>
            </a:pPr>
            <a:endParaRPr lang="nb-NO" dirty="0" smtClean="0"/>
          </a:p>
          <a:p>
            <a:pPr>
              <a:defRPr/>
            </a:pPr>
            <a:r>
              <a:rPr lang="nb-NO" altLang="nb-NO" b="1" dirty="0" smtClean="0"/>
              <a:t>- </a:t>
            </a:r>
            <a:r>
              <a:rPr lang="nb-NO" altLang="nb-NO" b="1" dirty="0" err="1" smtClean="0"/>
              <a:t>Victims</a:t>
            </a:r>
            <a:r>
              <a:rPr lang="nb-NO" altLang="nb-NO" b="1" dirty="0" smtClean="0"/>
              <a:t> </a:t>
            </a:r>
            <a:r>
              <a:rPr lang="nb-NO" altLang="nb-NO" b="1" dirty="0" err="1" smtClean="0"/>
              <a:t>of</a:t>
            </a:r>
            <a:r>
              <a:rPr lang="nb-NO" altLang="nb-NO" b="1" dirty="0" smtClean="0"/>
              <a:t> </a:t>
            </a:r>
            <a:r>
              <a:rPr lang="nb-NO" altLang="nb-NO" b="1" dirty="0" err="1" smtClean="0"/>
              <a:t>trafficking</a:t>
            </a:r>
            <a:endParaRPr lang="nb-NO" altLang="nb-NO" b="1" dirty="0" smtClean="0"/>
          </a:p>
          <a:p>
            <a:pPr>
              <a:defRPr/>
            </a:pPr>
            <a:r>
              <a:rPr lang="en-GB" altLang="nb-NO" dirty="0" smtClean="0">
                <a:solidFill>
                  <a:srgbClr val="000000"/>
                </a:solidFill>
                <a:latin typeface="Arial" charset="0"/>
                <a:ea typeface="ＭＳ Ｐゴシック" pitchFamily="34" charset="-128"/>
              </a:rPr>
              <a:t>For the reception centres, the main task and purpose is to support the victims in their struggle for physical, psychological and social recovery. </a:t>
            </a:r>
          </a:p>
          <a:p>
            <a:pPr>
              <a:defRPr/>
            </a:pPr>
            <a:endParaRPr lang="en-GB" altLang="nb-NO" dirty="0" smtClean="0">
              <a:solidFill>
                <a:srgbClr val="000000"/>
              </a:solidFill>
              <a:latin typeface="Arial" charset="0"/>
              <a:ea typeface="ＭＳ Ｐゴシック" pitchFamily="34" charset="-128"/>
            </a:endParaRPr>
          </a:p>
          <a:p>
            <a:pPr>
              <a:defRPr/>
            </a:pPr>
            <a:r>
              <a:rPr lang="en-GB" altLang="nb-NO" dirty="0" smtClean="0">
                <a:solidFill>
                  <a:srgbClr val="000000"/>
                </a:solidFill>
                <a:latin typeface="Arial" charset="0"/>
                <a:ea typeface="ＭＳ Ｐゴシック" pitchFamily="34" charset="-128"/>
              </a:rPr>
              <a:t>The reception centres are not a part of the migration administration, and therefore have no duty to examine the residents’ case. It is therefore not a prerequisite to be verified as a victim to receive help and protection at the reception centres. Instead every one person that is identified as a possible victim of trafficking, and in any case there are reasonable grounds for believing a person is a victim, this resident is entitled to help and protection.  </a:t>
            </a:r>
          </a:p>
          <a:p>
            <a:pPr marL="228600" indent="-228600" eaLnBrk="1" hangingPunct="1">
              <a:spcBef>
                <a:spcPct val="0"/>
              </a:spcBef>
              <a:buFontTx/>
              <a:buChar char="-"/>
              <a:defRPr/>
            </a:pPr>
            <a:endParaRPr lang="nb-NO" altLang="nb-NO" b="1" dirty="0" smtClean="0"/>
          </a:p>
          <a:p>
            <a:pPr>
              <a:defRPr/>
            </a:pPr>
            <a:r>
              <a:rPr lang="en-GB" altLang="nb-NO" dirty="0" smtClean="0">
                <a:solidFill>
                  <a:srgbClr val="000000"/>
                </a:solidFill>
                <a:latin typeface="Arial" charset="0"/>
                <a:ea typeface="ＭＳ Ｐゴシック" pitchFamily="34" charset="-128"/>
              </a:rPr>
              <a:t>However, the reception centres do have a duty to abide by the requirements set forth by UDI, and the reception centres are required to help identify victims of trafficking within the reception centre system. </a:t>
            </a:r>
            <a:endParaRPr lang="nb-NO" altLang="nb-NO" dirty="0" smtClean="0">
              <a:solidFill>
                <a:srgbClr val="000000"/>
              </a:solidFill>
              <a:latin typeface="Arial" charset="0"/>
              <a:ea typeface="ＭＳ Ｐゴシック" pitchFamily="34" charset="-128"/>
            </a:endParaRPr>
          </a:p>
          <a:p>
            <a:pPr eaLnBrk="1" hangingPunct="1">
              <a:spcBef>
                <a:spcPct val="0"/>
              </a:spcBef>
              <a:defRPr/>
            </a:pPr>
            <a:endParaRPr lang="nb-NO" altLang="nb-NO" b="1" dirty="0" smtClean="0"/>
          </a:p>
        </p:txBody>
      </p:sp>
      <p:sp>
        <p:nvSpPr>
          <p:cNvPr id="849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9B50258-7723-4AD7-987E-59FD6B2CEEE9}" type="slidenum">
              <a:rPr lang="nb-NO" altLang="nb-NO" smtClean="0"/>
              <a:pPr eaLnBrk="1" hangingPunct="1">
                <a:spcBef>
                  <a:spcPct val="0"/>
                </a:spcBef>
              </a:pPr>
              <a:t>20</a:t>
            </a:fld>
            <a:endParaRPr lang="nb-NO" altLang="nb-NO" smtClean="0"/>
          </a:p>
        </p:txBody>
      </p:sp>
    </p:spTree>
    <p:extLst>
      <p:ext uri="{BB962C8B-B14F-4D97-AF65-F5344CB8AC3E}">
        <p14:creationId xmlns:p14="http://schemas.microsoft.com/office/powerpoint/2010/main" val="342753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a:solidFill>
                  <a:schemeClr val="tx1"/>
                </a:solidFill>
                <a:latin typeface="Arial" charset="0"/>
              </a:defRPr>
            </a:lvl1pPr>
            <a:lvl2pPr marL="742950" indent="-285750" defTabSz="906463" eaLnBrk="0" hangingPunct="0">
              <a:defRPr>
                <a:solidFill>
                  <a:schemeClr val="tx1"/>
                </a:solidFill>
                <a:latin typeface="Arial" charset="0"/>
              </a:defRPr>
            </a:lvl2pPr>
            <a:lvl3pPr marL="1143000" indent="-228600" defTabSz="906463" eaLnBrk="0" hangingPunct="0">
              <a:defRPr>
                <a:solidFill>
                  <a:schemeClr val="tx1"/>
                </a:solidFill>
                <a:latin typeface="Arial" charset="0"/>
              </a:defRPr>
            </a:lvl3pPr>
            <a:lvl4pPr marL="1600200" indent="-228600" defTabSz="906463" eaLnBrk="0" hangingPunct="0">
              <a:defRPr>
                <a:solidFill>
                  <a:schemeClr val="tx1"/>
                </a:solidFill>
                <a:latin typeface="Arial" charset="0"/>
              </a:defRPr>
            </a:lvl4pPr>
            <a:lvl5pPr marL="2057400" indent="-228600" defTabSz="906463" eaLnBrk="0" hangingPunct="0">
              <a:defRPr>
                <a:solidFill>
                  <a:schemeClr val="tx1"/>
                </a:solidFill>
                <a:latin typeface="Arial" charset="0"/>
              </a:defRPr>
            </a:lvl5pPr>
            <a:lvl6pPr marL="2514600" indent="-228600" defTabSz="906463" eaLnBrk="0" fontAlgn="base" hangingPunct="0">
              <a:spcBef>
                <a:spcPct val="0"/>
              </a:spcBef>
              <a:spcAft>
                <a:spcPct val="0"/>
              </a:spcAft>
              <a:defRPr>
                <a:solidFill>
                  <a:schemeClr val="tx1"/>
                </a:solidFill>
                <a:latin typeface="Arial" charset="0"/>
              </a:defRPr>
            </a:lvl6pPr>
            <a:lvl7pPr marL="2971800" indent="-228600" defTabSz="906463" eaLnBrk="0" fontAlgn="base" hangingPunct="0">
              <a:spcBef>
                <a:spcPct val="0"/>
              </a:spcBef>
              <a:spcAft>
                <a:spcPct val="0"/>
              </a:spcAft>
              <a:defRPr>
                <a:solidFill>
                  <a:schemeClr val="tx1"/>
                </a:solidFill>
                <a:latin typeface="Arial" charset="0"/>
              </a:defRPr>
            </a:lvl7pPr>
            <a:lvl8pPr marL="3429000" indent="-228600" defTabSz="906463" eaLnBrk="0" fontAlgn="base" hangingPunct="0">
              <a:spcBef>
                <a:spcPct val="0"/>
              </a:spcBef>
              <a:spcAft>
                <a:spcPct val="0"/>
              </a:spcAft>
              <a:defRPr>
                <a:solidFill>
                  <a:schemeClr val="tx1"/>
                </a:solidFill>
                <a:latin typeface="Arial" charset="0"/>
              </a:defRPr>
            </a:lvl8pPr>
            <a:lvl9pPr marL="3886200" indent="-228600" defTabSz="906463" eaLnBrk="0" fontAlgn="base" hangingPunct="0">
              <a:spcBef>
                <a:spcPct val="0"/>
              </a:spcBef>
              <a:spcAft>
                <a:spcPct val="0"/>
              </a:spcAft>
              <a:defRPr>
                <a:solidFill>
                  <a:schemeClr val="tx1"/>
                </a:solidFill>
                <a:latin typeface="Arial" charset="0"/>
              </a:defRPr>
            </a:lvl9pPr>
          </a:lstStyle>
          <a:p>
            <a:pPr eaLnBrk="1" hangingPunct="1"/>
            <a:fld id="{B65113F3-501D-4FEB-9CB9-10788E8DFB03}" type="slidenum">
              <a:rPr lang="nb-NO" smtClean="0"/>
              <a:pPr eaLnBrk="1" hangingPunct="1"/>
              <a:t>3</a:t>
            </a:fld>
            <a:endParaRPr lang="nb-NO" smtClean="0"/>
          </a:p>
        </p:txBody>
      </p:sp>
    </p:spTree>
    <p:extLst>
      <p:ext uri="{BB962C8B-B14F-4D97-AF65-F5344CB8AC3E}">
        <p14:creationId xmlns:p14="http://schemas.microsoft.com/office/powerpoint/2010/main" val="94542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6867" name="Plassholder for notater 2"/>
          <p:cNvSpPr>
            <a:spLocks noGrp="1"/>
          </p:cNvSpPr>
          <p:nvPr>
            <p:ph type="body" idx="1"/>
          </p:nvPr>
        </p:nvSpPr>
        <p:spPr>
          <a:noFill/>
        </p:spPr>
        <p:txBody>
          <a:bodyPr/>
          <a:lstStyle/>
          <a:p>
            <a:r>
              <a:rPr lang="nb-NO" altLang="nb-NO" dirty="0" err="1" smtClean="0">
                <a:ea typeface="ＭＳ Ｐゴシック" pitchFamily="34" charset="-128"/>
              </a:rPr>
              <a:t>There</a:t>
            </a:r>
            <a:r>
              <a:rPr lang="nb-NO" altLang="nb-NO" dirty="0" smtClean="0">
                <a:ea typeface="ＭＳ Ｐゴシック" pitchFamily="34" charset="-128"/>
              </a:rPr>
              <a:t> </a:t>
            </a:r>
            <a:r>
              <a:rPr lang="nb-NO" altLang="nb-NO" dirty="0" err="1" smtClean="0">
                <a:ea typeface="ＭＳ Ｐゴシック" pitchFamily="34" charset="-128"/>
              </a:rPr>
              <a:t>are</a:t>
            </a:r>
            <a:r>
              <a:rPr lang="nb-NO" altLang="nb-NO" dirty="0" smtClean="0">
                <a:ea typeface="ＭＳ Ｐゴシック" pitchFamily="34" charset="-128"/>
              </a:rPr>
              <a:t> </a:t>
            </a:r>
            <a:r>
              <a:rPr lang="nb-NO" altLang="nb-NO" dirty="0" err="1" smtClean="0">
                <a:ea typeface="ＭＳ Ｐゴシック" pitchFamily="34" charset="-128"/>
              </a:rPr>
              <a:t>no</a:t>
            </a:r>
            <a:r>
              <a:rPr lang="nb-NO" altLang="nb-NO" dirty="0" smtClean="0">
                <a:ea typeface="ＭＳ Ｐゴシック" pitchFamily="34" charset="-128"/>
              </a:rPr>
              <a:t> spesial arrangements for </a:t>
            </a:r>
            <a:r>
              <a:rPr lang="nb-NO" altLang="nb-NO" dirty="0" err="1" smtClean="0">
                <a:ea typeface="ＭＳ Ｐゴシック" pitchFamily="34" charset="-128"/>
              </a:rPr>
              <a:t>irregular</a:t>
            </a:r>
            <a:r>
              <a:rPr lang="nb-NO" altLang="nb-NO" dirty="0" smtClean="0">
                <a:ea typeface="ＭＳ Ｐゴシック" pitchFamily="34" charset="-128"/>
              </a:rPr>
              <a:t> </a:t>
            </a:r>
            <a:r>
              <a:rPr lang="nb-NO" altLang="nb-NO" dirty="0" err="1" smtClean="0">
                <a:ea typeface="ＭＳ Ｐゴシック" pitchFamily="34" charset="-128"/>
              </a:rPr>
              <a:t>UAMs</a:t>
            </a:r>
            <a:r>
              <a:rPr lang="nb-NO" altLang="nb-NO" dirty="0" smtClean="0">
                <a:ea typeface="ＭＳ Ｐゴシック" pitchFamily="34" charset="-128"/>
              </a:rPr>
              <a:t> </a:t>
            </a:r>
            <a:r>
              <a:rPr lang="nb-NO" altLang="nb-NO" dirty="0" err="1" smtClean="0">
                <a:ea typeface="ＭＳ Ｐゴシック" pitchFamily="34" charset="-128"/>
              </a:rPr>
              <a:t>who</a:t>
            </a:r>
            <a:r>
              <a:rPr lang="nb-NO" altLang="nb-NO" dirty="0" smtClean="0">
                <a:ea typeface="ＭＳ Ｐゴシック" pitchFamily="34" charset="-128"/>
              </a:rPr>
              <a:t> do not </a:t>
            </a:r>
            <a:r>
              <a:rPr lang="nb-NO" altLang="nb-NO" dirty="0" err="1" smtClean="0">
                <a:ea typeface="ＭＳ Ｐゴシック" pitchFamily="34" charset="-128"/>
              </a:rPr>
              <a:t>apply</a:t>
            </a:r>
            <a:r>
              <a:rPr lang="nb-NO" altLang="nb-NO" dirty="0" smtClean="0">
                <a:ea typeface="ＭＳ Ｐゴシック" pitchFamily="34" charset="-128"/>
              </a:rPr>
              <a:t> for </a:t>
            </a:r>
            <a:r>
              <a:rPr lang="nb-NO" altLang="nb-NO" dirty="0" err="1" smtClean="0">
                <a:ea typeface="ＭＳ Ｐゴシック" pitchFamily="34" charset="-128"/>
              </a:rPr>
              <a:t>asylum</a:t>
            </a:r>
            <a:r>
              <a:rPr lang="nb-NO" altLang="nb-NO" dirty="0" smtClean="0">
                <a:ea typeface="ＭＳ Ｐゴシック" pitchFamily="34" charset="-128"/>
              </a:rPr>
              <a:t>. </a:t>
            </a:r>
            <a:r>
              <a:rPr lang="nb-NO" altLang="nb-NO" dirty="0" err="1" smtClean="0">
                <a:ea typeface="ＭＳ Ｐゴシック" pitchFamily="34" charset="-128"/>
              </a:rPr>
              <a:t>However</a:t>
            </a:r>
            <a:r>
              <a:rPr lang="nb-NO" altLang="nb-NO" dirty="0" smtClean="0">
                <a:ea typeface="ＭＳ Ｐゴシック" pitchFamily="34" charset="-128"/>
              </a:rPr>
              <a:t>, The Child </a:t>
            </a:r>
            <a:r>
              <a:rPr lang="nb-NO" altLang="nb-NO" dirty="0" err="1" smtClean="0">
                <a:ea typeface="ＭＳ Ｐゴシック" pitchFamily="34" charset="-128"/>
              </a:rPr>
              <a:t>Welfare</a:t>
            </a:r>
            <a:r>
              <a:rPr lang="nb-NO" altLang="nb-NO" dirty="0" smtClean="0">
                <a:ea typeface="ＭＳ Ｐゴシック" pitchFamily="34" charset="-128"/>
              </a:rPr>
              <a:t> Services </a:t>
            </a:r>
            <a:r>
              <a:rPr lang="nb-NO" altLang="nb-NO" dirty="0" err="1" smtClean="0">
                <a:ea typeface="ＭＳ Ｐゴシック" pitchFamily="34" charset="-128"/>
              </a:rPr>
              <a:t>are</a:t>
            </a:r>
            <a:r>
              <a:rPr lang="nb-NO" altLang="nb-NO" dirty="0" smtClean="0">
                <a:ea typeface="ＭＳ Ｐゴシック" pitchFamily="34" charset="-128"/>
              </a:rPr>
              <a:t> </a:t>
            </a:r>
            <a:r>
              <a:rPr lang="nb-NO" altLang="nb-NO" dirty="0" err="1" smtClean="0">
                <a:ea typeface="ＭＳ Ｐゴシック" pitchFamily="34" charset="-128"/>
              </a:rPr>
              <a:t>oblidged</a:t>
            </a:r>
            <a:r>
              <a:rPr lang="nb-NO" altLang="nb-NO" dirty="0" smtClean="0">
                <a:ea typeface="ＭＳ Ｐゴシック" pitchFamily="34" charset="-128"/>
              </a:rPr>
              <a:t> to </a:t>
            </a:r>
            <a:r>
              <a:rPr lang="nb-NO" altLang="nb-NO" dirty="0" err="1" smtClean="0">
                <a:ea typeface="ＭＳ Ｐゴシック" pitchFamily="34" charset="-128"/>
              </a:rPr>
              <a:t>take</a:t>
            </a:r>
            <a:r>
              <a:rPr lang="nb-NO" altLang="nb-NO" dirty="0" smtClean="0">
                <a:ea typeface="ＭＳ Ｐゴシック" pitchFamily="34" charset="-128"/>
              </a:rPr>
              <a:t> </a:t>
            </a:r>
            <a:r>
              <a:rPr lang="nb-NO" altLang="nb-NO" dirty="0" err="1" smtClean="0">
                <a:ea typeface="ＭＳ Ｐゴシック" pitchFamily="34" charset="-128"/>
              </a:rPr>
              <a:t>care</a:t>
            </a:r>
            <a:r>
              <a:rPr lang="nb-NO" altLang="nb-NO" dirty="0" smtClean="0">
                <a:ea typeface="ＭＳ Ｐゴシック" pitchFamily="34" charset="-128"/>
              </a:rPr>
              <a:t> </a:t>
            </a:r>
            <a:r>
              <a:rPr lang="nb-NO" altLang="nb-NO" dirty="0" err="1" smtClean="0">
                <a:ea typeface="ＭＳ Ｐゴシック" pitchFamily="34" charset="-128"/>
              </a:rPr>
              <a:t>of</a:t>
            </a:r>
            <a:r>
              <a:rPr lang="nb-NO" altLang="nb-NO" dirty="0" smtClean="0">
                <a:ea typeface="ＭＳ Ｐゴシック" pitchFamily="34" charset="-128"/>
              </a:rPr>
              <a:t> </a:t>
            </a:r>
            <a:r>
              <a:rPr lang="nb-NO" altLang="nb-NO" dirty="0" err="1" smtClean="0">
                <a:ea typeface="ＭＳ Ｐゴシック" pitchFamily="34" charset="-128"/>
              </a:rPr>
              <a:t>any</a:t>
            </a:r>
            <a:r>
              <a:rPr lang="nb-NO" altLang="nb-NO" dirty="0" smtClean="0">
                <a:ea typeface="ＭＳ Ｐゴシック" pitchFamily="34" charset="-128"/>
              </a:rPr>
              <a:t> </a:t>
            </a:r>
            <a:r>
              <a:rPr lang="nb-NO" altLang="nb-NO" dirty="0" err="1" smtClean="0">
                <a:ea typeface="ＭＳ Ｐゴシック" pitchFamily="34" charset="-128"/>
              </a:rPr>
              <a:t>child</a:t>
            </a:r>
            <a:r>
              <a:rPr lang="nb-NO" altLang="nb-NO" dirty="0" smtClean="0">
                <a:ea typeface="ＭＳ Ｐゴシック" pitchFamily="34" charset="-128"/>
              </a:rPr>
              <a:t> in </a:t>
            </a:r>
            <a:r>
              <a:rPr lang="nb-NO" altLang="nb-NO" dirty="0" err="1" smtClean="0">
                <a:ea typeface="ＭＳ Ｐゴシック" pitchFamily="34" charset="-128"/>
              </a:rPr>
              <a:t>need</a:t>
            </a:r>
            <a:r>
              <a:rPr lang="nb-NO" altLang="nb-NO" dirty="0" smtClean="0">
                <a:ea typeface="ＭＳ Ｐゴシック" pitchFamily="34" charset="-128"/>
              </a:rPr>
              <a:t> in Norway, </a:t>
            </a:r>
            <a:r>
              <a:rPr lang="nb-NO" altLang="nb-NO" dirty="0" err="1" smtClean="0">
                <a:ea typeface="ＭＳ Ｐゴシック" pitchFamily="34" charset="-128"/>
              </a:rPr>
              <a:t>also</a:t>
            </a:r>
            <a:r>
              <a:rPr lang="nb-NO" altLang="nb-NO" dirty="0" smtClean="0">
                <a:ea typeface="ＭＳ Ｐゴシック" pitchFamily="34" charset="-128"/>
              </a:rPr>
              <a:t> </a:t>
            </a:r>
            <a:r>
              <a:rPr lang="nb-NO" altLang="nb-NO" dirty="0" err="1" smtClean="0">
                <a:ea typeface="ＭＳ Ｐゴシック" pitchFamily="34" charset="-128"/>
              </a:rPr>
              <a:t>irregular</a:t>
            </a:r>
            <a:r>
              <a:rPr lang="nb-NO" altLang="nb-NO" dirty="0" smtClean="0">
                <a:ea typeface="ＭＳ Ｐゴシック" pitchFamily="34" charset="-128"/>
              </a:rPr>
              <a:t> immigrants.</a:t>
            </a:r>
          </a:p>
          <a:p>
            <a:endParaRPr lang="nb-NO" altLang="nb-NO" dirty="0" smtClean="0">
              <a:ea typeface="ＭＳ Ｐゴシック" pitchFamily="34" charset="-128"/>
            </a:endParaRPr>
          </a:p>
          <a:p>
            <a:r>
              <a:rPr lang="en-GB" altLang="nb-NO" dirty="0" smtClean="0">
                <a:ea typeface="ＭＳ Ｐゴシック" pitchFamily="34" charset="-128"/>
              </a:rPr>
              <a:t>Registration of asylum application takes place at the National Police Immigration Service in Oslo. This means that asylum seekers who approach other offices (i.e. police stations, border guards) are either referred to PU or transported to their offices. </a:t>
            </a:r>
            <a:endParaRPr lang="nb-NO" altLang="nb-NO" dirty="0" smtClean="0">
              <a:ea typeface="ＭＳ Ｐゴシック" pitchFamily="34" charset="-128"/>
            </a:endParaRPr>
          </a:p>
          <a:p>
            <a:endParaRPr lang="nb-NO" altLang="nb-NO" dirty="0" smtClean="0">
              <a:ea typeface="ＭＳ Ｐゴシック" pitchFamily="34" charset="-128"/>
            </a:endParaRPr>
          </a:p>
        </p:txBody>
      </p:sp>
      <p:sp>
        <p:nvSpPr>
          <p:cNvPr id="36868" name="Plassholder for lysbilde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AFD5A6D5-EF7B-4303-8751-9DF9D84F18A9}" type="slidenum">
              <a:rPr lang="en-US" altLang="nb-NO">
                <a:solidFill>
                  <a:prstClr val="black"/>
                </a:solidFill>
              </a:rPr>
              <a:pPr eaLnBrk="1" hangingPunct="1">
                <a:spcBef>
                  <a:spcPct val="0"/>
                </a:spcBef>
              </a:pPr>
              <a:t>4</a:t>
            </a:fld>
            <a:endParaRPr lang="en-US" altLang="nb-NO">
              <a:solidFill>
                <a:prstClr val="black"/>
              </a:solidFill>
            </a:endParaRPr>
          </a:p>
        </p:txBody>
      </p:sp>
    </p:spTree>
    <p:extLst>
      <p:ext uri="{BB962C8B-B14F-4D97-AF65-F5344CB8AC3E}">
        <p14:creationId xmlns:p14="http://schemas.microsoft.com/office/powerpoint/2010/main" val="158189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9D43F04-6612-44D0-84C0-92B3D6471117}" type="slidenum">
              <a:rPr lang="nb-NO" smtClean="0"/>
              <a:t>5</a:t>
            </a:fld>
            <a:endParaRPr lang="nb-NO"/>
          </a:p>
        </p:txBody>
      </p:sp>
    </p:spTree>
    <p:extLst>
      <p:ext uri="{BB962C8B-B14F-4D97-AF65-F5344CB8AC3E}">
        <p14:creationId xmlns:p14="http://schemas.microsoft.com/office/powerpoint/2010/main" val="338319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43000" y="685800"/>
            <a:ext cx="4572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21784979-A160-489E-AE00-41ED5F64429C}" type="slidenum">
              <a:rPr lang="nb-NO" smtClean="0"/>
              <a:pPr>
                <a:defRPr/>
              </a:pPr>
              <a:t>6</a:t>
            </a:fld>
            <a:endParaRPr lang="nb-NO"/>
          </a:p>
        </p:txBody>
      </p:sp>
    </p:spTree>
    <p:extLst>
      <p:ext uri="{BB962C8B-B14F-4D97-AF65-F5344CB8AC3E}">
        <p14:creationId xmlns:p14="http://schemas.microsoft.com/office/powerpoint/2010/main" val="412028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43000" y="685800"/>
            <a:ext cx="4572000" cy="3429000"/>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Prikkene er oppdatert per 18. november.</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Plasser og beboere er per 4.1.2016</a:t>
            </a:r>
          </a:p>
        </p:txBody>
      </p:sp>
      <p:sp>
        <p:nvSpPr>
          <p:cNvPr id="4" name="Plassholder for lysbildenummer 3"/>
          <p:cNvSpPr>
            <a:spLocks noGrp="1"/>
          </p:cNvSpPr>
          <p:nvPr>
            <p:ph type="sldNum" sz="quarter" idx="10"/>
          </p:nvPr>
        </p:nvSpPr>
        <p:spPr/>
        <p:txBody>
          <a:bodyPr/>
          <a:lstStyle/>
          <a:p>
            <a:fld id="{41D5226A-8209-4CC7-8378-821D4986FB03}" type="slidenum">
              <a:rPr lang="nb-NO" smtClean="0"/>
              <a:t>7</a:t>
            </a:fld>
            <a:endParaRPr lang="nb-NO"/>
          </a:p>
        </p:txBody>
      </p:sp>
    </p:spTree>
    <p:extLst>
      <p:ext uri="{BB962C8B-B14F-4D97-AF65-F5344CB8AC3E}">
        <p14:creationId xmlns:p14="http://schemas.microsoft.com/office/powerpoint/2010/main" val="393314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40000" lnSpcReduction="20000"/>
          </a:bodyPr>
          <a:lstStyle/>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Arrival</a:t>
            </a:r>
            <a:r>
              <a:rPr lang="nb-NO" dirty="0" smtClean="0"/>
              <a:t> </a:t>
            </a:r>
            <a:r>
              <a:rPr lang="nb-NO" dirty="0" err="1" smtClean="0"/>
              <a:t>center</a:t>
            </a:r>
            <a:r>
              <a:rPr lang="nb-NO" dirty="0" smtClean="0"/>
              <a:t>: 2 </a:t>
            </a:r>
            <a:r>
              <a:rPr lang="nb-NO" dirty="0" err="1" smtClean="0"/>
              <a:t>new</a:t>
            </a:r>
            <a:r>
              <a:rPr lang="nb-NO" dirty="0" smtClean="0"/>
              <a:t> </a:t>
            </a:r>
            <a:r>
              <a:rPr lang="nb-NO" dirty="0" err="1" smtClean="0"/>
              <a:t>centers</a:t>
            </a:r>
            <a:r>
              <a:rPr lang="nb-NO" dirty="0" smtClean="0"/>
              <a:t> </a:t>
            </a:r>
            <a:r>
              <a:rPr lang="nb-NO" dirty="0" err="1" smtClean="0"/>
              <a:t>autumn</a:t>
            </a:r>
            <a:r>
              <a:rPr lang="nb-NO" dirty="0" smtClean="0"/>
              <a:t> 2015,- 1 </a:t>
            </a:r>
            <a:r>
              <a:rPr lang="nb-NO" dirty="0" err="1" smtClean="0"/>
              <a:t>near</a:t>
            </a:r>
            <a:r>
              <a:rPr lang="nb-NO" dirty="0" smtClean="0"/>
              <a:t> Oslo (</a:t>
            </a:r>
            <a:r>
              <a:rPr lang="nb-NO" dirty="0" err="1" smtClean="0"/>
              <a:t>towards</a:t>
            </a:r>
            <a:r>
              <a:rPr lang="nb-NO" dirty="0" smtClean="0"/>
              <a:t> </a:t>
            </a:r>
            <a:r>
              <a:rPr lang="nb-NO" dirty="0" err="1" smtClean="0"/>
              <a:t>the</a:t>
            </a:r>
            <a:r>
              <a:rPr lang="nb-NO" dirty="0" smtClean="0"/>
              <a:t> border to </a:t>
            </a:r>
            <a:r>
              <a:rPr lang="nb-NO" dirty="0" err="1" smtClean="0"/>
              <a:t>Sweden</a:t>
            </a:r>
            <a:r>
              <a:rPr lang="nb-NO" dirty="0" smtClean="0"/>
              <a:t> and 1 in </a:t>
            </a:r>
            <a:r>
              <a:rPr lang="nb-NO" dirty="0" err="1" smtClean="0"/>
              <a:t>the</a:t>
            </a:r>
            <a:r>
              <a:rPr lang="nb-NO" dirty="0" smtClean="0"/>
              <a:t> </a:t>
            </a:r>
            <a:r>
              <a:rPr lang="nb-NO" dirty="0" err="1" smtClean="0"/>
              <a:t>north</a:t>
            </a:r>
            <a:r>
              <a:rPr lang="nb-NO" baseline="0" dirty="0" smtClean="0"/>
              <a:t> </a:t>
            </a:r>
            <a:r>
              <a:rPr lang="nb-NO" baseline="0" dirty="0" err="1" smtClean="0"/>
              <a:t>of</a:t>
            </a:r>
            <a:r>
              <a:rPr lang="nb-NO" baseline="0" dirty="0" smtClean="0"/>
              <a:t> Norway </a:t>
            </a:r>
            <a:r>
              <a:rPr lang="nb-NO" baseline="0" dirty="0" err="1" smtClean="0"/>
              <a:t>towards</a:t>
            </a:r>
            <a:r>
              <a:rPr lang="nb-NO" baseline="0" dirty="0" smtClean="0"/>
              <a:t> </a:t>
            </a:r>
            <a:r>
              <a:rPr lang="nb-NO" baseline="0" dirty="0" err="1" smtClean="0"/>
              <a:t>the</a:t>
            </a:r>
            <a:r>
              <a:rPr lang="nb-NO" baseline="0" dirty="0" smtClean="0"/>
              <a:t> border to </a:t>
            </a:r>
            <a:r>
              <a:rPr lang="nb-NO" baseline="0" dirty="0" err="1" smtClean="0"/>
              <a:t>Russia</a:t>
            </a:r>
            <a:r>
              <a:rPr lang="nb-NO" baseline="0" dirty="0" smtClean="0"/>
              <a:t>)</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All </a:t>
            </a:r>
            <a:r>
              <a:rPr lang="nb-NO" sz="1200" dirty="0" err="1" smtClean="0"/>
              <a:t>newcomers</a:t>
            </a:r>
            <a:r>
              <a:rPr lang="nb-NO" sz="1200" dirty="0" smtClean="0"/>
              <a:t> for </a:t>
            </a:r>
            <a:r>
              <a:rPr lang="nb-NO" sz="1200" dirty="0" err="1" smtClean="0"/>
              <a:t>stay</a:t>
            </a:r>
            <a:r>
              <a:rPr lang="nb-NO" sz="1200" dirty="0" smtClean="0"/>
              <a:t> </a:t>
            </a:r>
            <a:r>
              <a:rPr lang="nb-NO" sz="1200" dirty="0" err="1" smtClean="0"/>
              <a:t>there</a:t>
            </a:r>
            <a:r>
              <a:rPr lang="nb-NO" sz="1200" dirty="0" smtClean="0"/>
              <a:t> a </a:t>
            </a:r>
            <a:r>
              <a:rPr lang="nb-NO" sz="1200" dirty="0" err="1" smtClean="0"/>
              <a:t>couple</a:t>
            </a:r>
            <a:r>
              <a:rPr lang="nb-NO" sz="1200" dirty="0" smtClean="0"/>
              <a:t> </a:t>
            </a:r>
            <a:r>
              <a:rPr lang="nb-NO" sz="1200" dirty="0" err="1" smtClean="0"/>
              <a:t>of</a:t>
            </a:r>
            <a:r>
              <a:rPr lang="nb-NO" sz="1200" dirty="0" smtClean="0"/>
              <a:t> </a:t>
            </a:r>
            <a:r>
              <a:rPr lang="nb-NO" sz="1200" dirty="0" err="1" smtClean="0"/>
              <a:t>days</a:t>
            </a:r>
            <a:r>
              <a:rPr lang="nb-NO" sz="1200" dirty="0" smtClean="0"/>
              <a:t> for </a:t>
            </a:r>
            <a:r>
              <a:rPr lang="nb-NO" sz="1200" dirty="0" err="1" smtClean="0"/>
              <a:t>inprocessing</a:t>
            </a:r>
            <a:r>
              <a:rPr lang="nb-NO" sz="1200" dirty="0" smtClean="0"/>
              <a:t>, </a:t>
            </a:r>
            <a:r>
              <a:rPr lang="nb-NO" sz="1200" dirty="0" err="1" smtClean="0"/>
              <a:t>registration</a:t>
            </a:r>
            <a:r>
              <a:rPr lang="nb-NO" sz="1200" dirty="0" smtClean="0"/>
              <a:t> and </a:t>
            </a:r>
            <a:r>
              <a:rPr lang="nb-NO" sz="1200" dirty="0" err="1" smtClean="0"/>
              <a:t>mandatory</a:t>
            </a:r>
            <a:r>
              <a:rPr lang="nb-NO" sz="1200" dirty="0" smtClean="0"/>
              <a:t> </a:t>
            </a:r>
            <a:r>
              <a:rPr lang="nb-NO" sz="1200" dirty="0" err="1" smtClean="0"/>
              <a:t>tubercolosis</a:t>
            </a:r>
            <a:r>
              <a:rPr lang="nb-NO" sz="1200" dirty="0" smtClean="0"/>
              <a:t> </a:t>
            </a:r>
            <a:r>
              <a:rPr lang="nb-NO" sz="1200" dirty="0" err="1" smtClean="0"/>
              <a:t>examination</a:t>
            </a:r>
            <a:endParaRPr lang="nb-NO" sz="1200" dirty="0" smtClean="0"/>
          </a:p>
          <a:p>
            <a:endParaRPr lang="nb-NO" dirty="0" smtClean="0"/>
          </a:p>
          <a:p>
            <a:endParaRPr lang="nb-NO" dirty="0" smtClean="0"/>
          </a:p>
          <a:p>
            <a:r>
              <a:rPr lang="nb-NO" dirty="0" err="1" smtClean="0"/>
              <a:t>They</a:t>
            </a:r>
            <a:r>
              <a:rPr lang="nb-NO" dirty="0" smtClean="0"/>
              <a:t> </a:t>
            </a:r>
            <a:r>
              <a:rPr lang="nb-NO" dirty="0" err="1" smtClean="0"/>
              <a:t>are</a:t>
            </a:r>
            <a:r>
              <a:rPr lang="nb-NO" dirty="0" smtClean="0"/>
              <a:t> </a:t>
            </a:r>
            <a:r>
              <a:rPr lang="nb-NO" dirty="0" err="1" smtClean="0"/>
              <a:t>then</a:t>
            </a:r>
            <a:r>
              <a:rPr lang="nb-NO" dirty="0" smtClean="0"/>
              <a:t> </a:t>
            </a:r>
            <a:r>
              <a:rPr lang="nb-NO" dirty="0" err="1" smtClean="0"/>
              <a:t>moved</a:t>
            </a:r>
            <a:r>
              <a:rPr lang="nb-NO" dirty="0" smtClean="0"/>
              <a:t> to </a:t>
            </a:r>
            <a:r>
              <a:rPr lang="nb-NO" dirty="0" err="1" smtClean="0"/>
              <a:t>Transit</a:t>
            </a:r>
            <a:r>
              <a:rPr lang="nb-NO" dirty="0" smtClean="0"/>
              <a:t> </a:t>
            </a:r>
            <a:r>
              <a:rPr lang="nb-NO" dirty="0" err="1" smtClean="0"/>
              <a:t>centers</a:t>
            </a:r>
            <a:r>
              <a:rPr lang="nb-NO" dirty="0" smtClean="0"/>
              <a:t> </a:t>
            </a:r>
            <a:r>
              <a:rPr lang="nb-NO" dirty="0" err="1" smtClean="0"/>
              <a:t>located</a:t>
            </a:r>
            <a:r>
              <a:rPr lang="nb-NO" dirty="0" smtClean="0"/>
              <a:t> in</a:t>
            </a:r>
            <a:r>
              <a:rPr lang="nb-NO" baseline="0" dirty="0" smtClean="0"/>
              <a:t> </a:t>
            </a:r>
            <a:r>
              <a:rPr lang="nb-NO" baseline="0" dirty="0" err="1" smtClean="0"/>
              <a:t>the</a:t>
            </a:r>
            <a:r>
              <a:rPr lang="nb-NO" baseline="0" dirty="0" smtClean="0"/>
              <a:t> </a:t>
            </a:r>
            <a:r>
              <a:rPr lang="nb-NO" baseline="0" dirty="0" err="1" smtClean="0"/>
              <a:t>vicinity</a:t>
            </a:r>
            <a:r>
              <a:rPr lang="nb-NO" baseline="0" dirty="0" smtClean="0"/>
              <a:t> </a:t>
            </a:r>
            <a:r>
              <a:rPr lang="nb-NO" baseline="0" dirty="0" err="1" smtClean="0"/>
              <a:t>of</a:t>
            </a:r>
            <a:r>
              <a:rPr lang="nb-NO" baseline="0" dirty="0" smtClean="0"/>
              <a:t> Oslo ( </a:t>
            </a:r>
            <a:r>
              <a:rPr lang="nb-NO" baseline="0" dirty="0" err="1" smtClean="0"/>
              <a:t>within</a:t>
            </a:r>
            <a:r>
              <a:rPr lang="nb-NO" baseline="0" dirty="0" smtClean="0"/>
              <a:t> 2 </a:t>
            </a:r>
            <a:r>
              <a:rPr lang="nb-NO" baseline="0" dirty="0" err="1" smtClean="0"/>
              <a:t>hours</a:t>
            </a:r>
            <a:r>
              <a:rPr lang="nb-NO" baseline="0" dirty="0" smtClean="0"/>
              <a:t> drive from Oslo) </a:t>
            </a:r>
            <a:r>
              <a:rPr lang="nb-NO" baseline="0" dirty="0" err="1" smtClean="0"/>
              <a:t>where</a:t>
            </a:r>
            <a:r>
              <a:rPr lang="nb-NO" baseline="0" dirty="0" smtClean="0"/>
              <a:t> </a:t>
            </a:r>
            <a:r>
              <a:rPr lang="nb-NO" baseline="0" dirty="0" err="1" smtClean="0"/>
              <a:t>they</a:t>
            </a:r>
            <a:r>
              <a:rPr lang="nb-NO" baseline="0" dirty="0" smtClean="0"/>
              <a:t> </a:t>
            </a:r>
            <a:r>
              <a:rPr lang="nb-NO" baseline="0" dirty="0" err="1" smtClean="0"/>
              <a:t>stay</a:t>
            </a:r>
            <a:r>
              <a:rPr lang="nb-NO" baseline="0" dirty="0" smtClean="0"/>
              <a:t> </a:t>
            </a:r>
            <a:r>
              <a:rPr lang="nb-NO" baseline="0" dirty="0" err="1" smtClean="0"/>
              <a:t>until</a:t>
            </a:r>
            <a:r>
              <a:rPr lang="nb-NO" baseline="0" dirty="0" smtClean="0"/>
              <a:t> </a:t>
            </a:r>
            <a:r>
              <a:rPr lang="nb-NO" baseline="0" dirty="0" err="1" smtClean="0"/>
              <a:t>the</a:t>
            </a:r>
            <a:r>
              <a:rPr lang="nb-NO" baseline="0" dirty="0" smtClean="0"/>
              <a:t> </a:t>
            </a:r>
            <a:r>
              <a:rPr lang="nb-NO" baseline="0" dirty="0" err="1" smtClean="0"/>
              <a:t>asylum</a:t>
            </a:r>
            <a:r>
              <a:rPr lang="nb-NO" baseline="0" dirty="0" smtClean="0"/>
              <a:t> </a:t>
            </a:r>
            <a:r>
              <a:rPr lang="nb-NO" baseline="0" dirty="0" err="1" smtClean="0"/>
              <a:t>interview</a:t>
            </a:r>
            <a:r>
              <a:rPr lang="nb-NO" baseline="0" dirty="0" smtClean="0"/>
              <a:t> has </a:t>
            </a:r>
            <a:r>
              <a:rPr lang="nb-NO" baseline="0" dirty="0" err="1" smtClean="0"/>
              <a:t>taken</a:t>
            </a:r>
            <a:r>
              <a:rPr lang="nb-NO" baseline="0" dirty="0" smtClean="0"/>
              <a:t> </a:t>
            </a:r>
            <a:r>
              <a:rPr lang="nb-NO" baseline="0" dirty="0" err="1" smtClean="0"/>
              <a:t>place</a:t>
            </a:r>
            <a:r>
              <a:rPr lang="nb-NO" baseline="0" dirty="0" smtClean="0"/>
              <a:t>. </a:t>
            </a:r>
            <a:r>
              <a:rPr lang="nb-NO" baseline="0" dirty="0" err="1" smtClean="0"/>
              <a:t>However</a:t>
            </a:r>
            <a:r>
              <a:rPr lang="nb-NO" baseline="0" dirty="0" smtClean="0"/>
              <a:t>, </a:t>
            </a:r>
            <a:r>
              <a:rPr lang="nb-NO" baseline="0" dirty="0" err="1" smtClean="0"/>
              <a:t>this</a:t>
            </a:r>
            <a:r>
              <a:rPr lang="nb-NO" baseline="0" dirty="0" smtClean="0"/>
              <a:t> </a:t>
            </a:r>
            <a:r>
              <a:rPr lang="nb-NO" baseline="0" dirty="0" err="1" smtClean="0"/>
              <a:t>was</a:t>
            </a:r>
            <a:r>
              <a:rPr lang="nb-NO" baseline="0" dirty="0" smtClean="0"/>
              <a:t> </a:t>
            </a:r>
            <a:r>
              <a:rPr lang="nb-NO" baseline="0" dirty="0" err="1" smtClean="0"/>
              <a:t>the</a:t>
            </a:r>
            <a:r>
              <a:rPr lang="nb-NO" baseline="0" dirty="0" smtClean="0"/>
              <a:t> </a:t>
            </a:r>
            <a:r>
              <a:rPr lang="nb-NO" baseline="0" dirty="0" err="1" smtClean="0"/>
              <a:t>situation</a:t>
            </a:r>
            <a:r>
              <a:rPr lang="nb-NO" baseline="0" dirty="0" smtClean="0"/>
              <a:t> </a:t>
            </a:r>
            <a:r>
              <a:rPr lang="nb-NO" baseline="0" dirty="0" err="1" smtClean="0"/>
              <a:t>before</a:t>
            </a:r>
            <a:r>
              <a:rPr lang="nb-NO" baseline="0" dirty="0" smtClean="0"/>
              <a:t> </a:t>
            </a:r>
            <a:r>
              <a:rPr lang="nb-NO" baseline="0" dirty="0" err="1" smtClean="0"/>
              <a:t>autumn</a:t>
            </a:r>
            <a:r>
              <a:rPr lang="nb-NO" baseline="0" dirty="0" smtClean="0"/>
              <a:t> 2015 </a:t>
            </a:r>
          </a:p>
          <a:p>
            <a:endParaRPr lang="nb-NO" baseline="0" dirty="0" smtClean="0"/>
          </a:p>
          <a:p>
            <a:r>
              <a:rPr lang="nb-NO" baseline="0" dirty="0" err="1" smtClean="0"/>
              <a:t>Following</a:t>
            </a:r>
            <a:r>
              <a:rPr lang="nb-NO" baseline="0" dirty="0" smtClean="0"/>
              <a:t> </a:t>
            </a:r>
            <a:r>
              <a:rPr lang="nb-NO" baseline="0" dirty="0" err="1" smtClean="0"/>
              <a:t>the</a:t>
            </a:r>
            <a:r>
              <a:rPr lang="nb-NO" baseline="0" dirty="0" smtClean="0"/>
              <a:t> initial screening and </a:t>
            </a:r>
            <a:r>
              <a:rPr lang="nb-NO" baseline="0" dirty="0" err="1" smtClean="0"/>
              <a:t>asylum</a:t>
            </a:r>
            <a:r>
              <a:rPr lang="nb-NO" baseline="0" dirty="0" smtClean="0"/>
              <a:t> </a:t>
            </a:r>
            <a:r>
              <a:rPr lang="nb-NO" baseline="0" dirty="0" err="1" smtClean="0"/>
              <a:t>interview</a:t>
            </a:r>
            <a:r>
              <a:rPr lang="nb-NO" baseline="0" dirty="0" smtClean="0"/>
              <a:t>, </a:t>
            </a:r>
            <a:r>
              <a:rPr lang="nb-NO" baseline="0" dirty="0" err="1" smtClean="0"/>
              <a:t>the</a:t>
            </a:r>
            <a:r>
              <a:rPr lang="nb-NO" baseline="0" dirty="0" smtClean="0"/>
              <a:t> </a:t>
            </a:r>
            <a:r>
              <a:rPr lang="nb-NO" baseline="0" dirty="0" err="1" smtClean="0"/>
              <a:t>majority</a:t>
            </a:r>
            <a:r>
              <a:rPr lang="nb-NO" baseline="0" dirty="0" smtClean="0"/>
              <a:t> </a:t>
            </a:r>
            <a:r>
              <a:rPr lang="nb-NO" baseline="0" dirty="0" err="1" smtClean="0"/>
              <a:t>of</a:t>
            </a:r>
            <a:r>
              <a:rPr lang="nb-NO" baseline="0" dirty="0" smtClean="0"/>
              <a:t> </a:t>
            </a:r>
            <a:r>
              <a:rPr lang="nb-NO" baseline="0" dirty="0" err="1" smtClean="0"/>
              <a:t>asylum</a:t>
            </a:r>
            <a:r>
              <a:rPr lang="nb-NO" baseline="0" dirty="0" smtClean="0"/>
              <a:t> </a:t>
            </a:r>
            <a:r>
              <a:rPr lang="nb-NO" baseline="0" dirty="0" err="1" smtClean="0"/>
              <a:t>seekers</a:t>
            </a:r>
            <a:r>
              <a:rPr lang="nb-NO" baseline="0" dirty="0" smtClean="0"/>
              <a:t> </a:t>
            </a:r>
            <a:r>
              <a:rPr lang="nb-NO" baseline="0" dirty="0" err="1" smtClean="0"/>
              <a:t>are</a:t>
            </a:r>
            <a:r>
              <a:rPr lang="nb-NO" baseline="0" dirty="0" smtClean="0"/>
              <a:t> </a:t>
            </a:r>
            <a:r>
              <a:rPr lang="nb-NO" baseline="0" dirty="0" err="1" smtClean="0"/>
              <a:t>transferred</a:t>
            </a:r>
            <a:r>
              <a:rPr lang="nb-NO" baseline="0" dirty="0" smtClean="0"/>
              <a:t> to </a:t>
            </a:r>
            <a:r>
              <a:rPr lang="nb-NO" baseline="0" dirty="0" err="1" smtClean="0"/>
              <a:t>ordinary</a:t>
            </a:r>
            <a:r>
              <a:rPr lang="nb-NO" baseline="0" dirty="0" smtClean="0"/>
              <a:t> </a:t>
            </a:r>
            <a:r>
              <a:rPr lang="nb-NO" baseline="0" dirty="0" err="1" smtClean="0"/>
              <a:t>reception</a:t>
            </a:r>
            <a:r>
              <a:rPr lang="nb-NO" baseline="0" dirty="0" smtClean="0"/>
              <a:t> </a:t>
            </a:r>
            <a:r>
              <a:rPr lang="nb-NO" baseline="0" dirty="0" err="1" smtClean="0"/>
              <a:t>centers</a:t>
            </a:r>
            <a:r>
              <a:rPr lang="nb-NO" baseline="0" dirty="0" smtClean="0"/>
              <a:t> </a:t>
            </a:r>
            <a:r>
              <a:rPr lang="nb-NO" baseline="0" dirty="0" err="1" smtClean="0"/>
              <a:t>geographically</a:t>
            </a:r>
            <a:r>
              <a:rPr lang="nb-NO" baseline="0" dirty="0" smtClean="0"/>
              <a:t> </a:t>
            </a:r>
            <a:r>
              <a:rPr lang="nb-NO" baseline="0" dirty="0" err="1" smtClean="0"/>
              <a:t>dispersed</a:t>
            </a:r>
            <a:r>
              <a:rPr lang="nb-NO" baseline="0" dirty="0" smtClean="0"/>
              <a:t>  </a:t>
            </a:r>
            <a:r>
              <a:rPr lang="nb-NO" baseline="0" dirty="0" err="1" smtClean="0"/>
              <a:t>across</a:t>
            </a:r>
            <a:r>
              <a:rPr lang="nb-NO" baseline="0" dirty="0" smtClean="0"/>
              <a:t> </a:t>
            </a:r>
            <a:r>
              <a:rPr lang="nb-NO" baseline="0" dirty="0" err="1" smtClean="0"/>
              <a:t>the</a:t>
            </a:r>
            <a:r>
              <a:rPr lang="nb-NO" baseline="0" dirty="0" smtClean="0"/>
              <a:t> </a:t>
            </a:r>
            <a:r>
              <a:rPr lang="nb-NO" baseline="0" dirty="0" err="1" smtClean="0"/>
              <a:t>entire</a:t>
            </a:r>
            <a:r>
              <a:rPr lang="nb-NO" baseline="0" dirty="0" smtClean="0"/>
              <a:t> country.</a:t>
            </a:r>
          </a:p>
          <a:p>
            <a:r>
              <a:rPr lang="nb-NO" baseline="0" dirty="0" err="1" smtClean="0"/>
              <a:t>According</a:t>
            </a:r>
            <a:r>
              <a:rPr lang="nb-NO" baseline="0" dirty="0" smtClean="0"/>
              <a:t> to </a:t>
            </a:r>
            <a:r>
              <a:rPr lang="nb-NO" baseline="0" dirty="0" err="1" smtClean="0"/>
              <a:t>special</a:t>
            </a:r>
            <a:r>
              <a:rPr lang="nb-NO" baseline="0" dirty="0" smtClean="0"/>
              <a:t> </a:t>
            </a:r>
            <a:r>
              <a:rPr lang="nb-NO" baseline="0" dirty="0" err="1" smtClean="0"/>
              <a:t>needs</a:t>
            </a:r>
            <a:r>
              <a:rPr lang="nb-NO" baseline="0" dirty="0" smtClean="0"/>
              <a:t> or </a:t>
            </a:r>
            <a:r>
              <a:rPr lang="nb-NO" baseline="0" dirty="0" err="1" smtClean="0"/>
              <a:t>characteristics</a:t>
            </a:r>
            <a:r>
              <a:rPr lang="nb-NO" baseline="0" dirty="0" smtClean="0"/>
              <a:t>, </a:t>
            </a:r>
            <a:r>
              <a:rPr lang="nb-NO" baseline="0" dirty="0" err="1" smtClean="0"/>
              <a:t>some</a:t>
            </a:r>
            <a:r>
              <a:rPr lang="nb-NO" baseline="0" dirty="0" smtClean="0"/>
              <a:t> </a:t>
            </a:r>
            <a:r>
              <a:rPr lang="nb-NO" baseline="0" dirty="0" err="1" smtClean="0"/>
              <a:t>are</a:t>
            </a:r>
            <a:r>
              <a:rPr lang="nb-NO" baseline="0" dirty="0" smtClean="0"/>
              <a:t> </a:t>
            </a:r>
            <a:r>
              <a:rPr lang="nb-NO" baseline="0" dirty="0" err="1" smtClean="0"/>
              <a:t>transferred</a:t>
            </a:r>
            <a:r>
              <a:rPr lang="nb-NO" baseline="0" dirty="0" smtClean="0"/>
              <a:t> to </a:t>
            </a:r>
            <a:r>
              <a:rPr lang="nb-NO" baseline="0" dirty="0" err="1" smtClean="0"/>
              <a:t>various</a:t>
            </a:r>
            <a:r>
              <a:rPr lang="nb-NO" baseline="0" dirty="0" smtClean="0"/>
              <a:t> </a:t>
            </a:r>
            <a:r>
              <a:rPr lang="nb-NO" baseline="0" dirty="0" err="1" smtClean="0"/>
              <a:t>specialized</a:t>
            </a:r>
            <a:r>
              <a:rPr lang="nb-NO" baseline="0" dirty="0" smtClean="0"/>
              <a:t> </a:t>
            </a:r>
            <a:r>
              <a:rPr lang="nb-NO" baseline="0" dirty="0" err="1" smtClean="0"/>
              <a:t>centers</a:t>
            </a:r>
            <a:r>
              <a:rPr lang="nb-NO" baseline="0" dirty="0" smtClean="0"/>
              <a:t>, </a:t>
            </a:r>
            <a:r>
              <a:rPr lang="nb-NO" baseline="0" dirty="0" err="1" smtClean="0"/>
              <a:t>such</a:t>
            </a:r>
            <a:r>
              <a:rPr lang="nb-NO" baseline="0" dirty="0" smtClean="0"/>
              <a:t> as </a:t>
            </a:r>
            <a:r>
              <a:rPr lang="nb-NO" baseline="0" dirty="0" err="1" smtClean="0"/>
              <a:t>unaccompanied</a:t>
            </a:r>
            <a:r>
              <a:rPr lang="nb-NO" baseline="0" dirty="0" smtClean="0"/>
              <a:t> </a:t>
            </a:r>
            <a:r>
              <a:rPr lang="nb-NO" baseline="0" dirty="0" err="1" smtClean="0"/>
              <a:t>minors</a:t>
            </a:r>
            <a:r>
              <a:rPr lang="nb-NO" baseline="0" dirty="0" smtClean="0"/>
              <a:t>, persons </a:t>
            </a:r>
            <a:r>
              <a:rPr lang="nb-NO" baseline="0" dirty="0" err="1" smtClean="0"/>
              <a:t>with</a:t>
            </a:r>
            <a:r>
              <a:rPr lang="nb-NO" baseline="0" dirty="0" smtClean="0"/>
              <a:t> </a:t>
            </a:r>
            <a:r>
              <a:rPr lang="nb-NO" baseline="0" dirty="0" err="1" smtClean="0"/>
              <a:t>physical</a:t>
            </a:r>
            <a:r>
              <a:rPr lang="nb-NO" baseline="0" dirty="0" smtClean="0"/>
              <a:t> or mental problems.</a:t>
            </a:r>
          </a:p>
          <a:p>
            <a:endParaRPr lang="nb-NO" baseline="0" dirty="0" smtClean="0"/>
          </a:p>
          <a:p>
            <a:r>
              <a:rPr lang="nb-NO" baseline="0" dirty="0" smtClean="0"/>
              <a:t>Persons in Dublin </a:t>
            </a:r>
            <a:r>
              <a:rPr lang="nb-NO" baseline="0" dirty="0" err="1" smtClean="0"/>
              <a:t>procedure</a:t>
            </a:r>
            <a:r>
              <a:rPr lang="nb-NO" baseline="0" dirty="0" smtClean="0"/>
              <a:t> </a:t>
            </a:r>
            <a:r>
              <a:rPr lang="nb-NO" baseline="0" dirty="0" err="1" smtClean="0"/>
              <a:t>are</a:t>
            </a:r>
            <a:r>
              <a:rPr lang="nb-NO" baseline="0" dirty="0" smtClean="0"/>
              <a:t> not </a:t>
            </a:r>
            <a:r>
              <a:rPr lang="nb-NO" baseline="0" dirty="0" err="1" smtClean="0"/>
              <a:t>dispersed</a:t>
            </a:r>
            <a:r>
              <a:rPr lang="nb-NO" baseline="0" dirty="0" smtClean="0"/>
              <a:t> to </a:t>
            </a:r>
            <a:r>
              <a:rPr lang="nb-NO" baseline="0" dirty="0" err="1" smtClean="0"/>
              <a:t>centers</a:t>
            </a:r>
            <a:r>
              <a:rPr lang="nb-NO" baseline="0" dirty="0" smtClean="0"/>
              <a:t> </a:t>
            </a:r>
            <a:r>
              <a:rPr lang="nb-NO" baseline="0" dirty="0" err="1" smtClean="0"/>
              <a:t>across</a:t>
            </a:r>
            <a:r>
              <a:rPr lang="nb-NO" baseline="0" dirty="0" smtClean="0"/>
              <a:t> </a:t>
            </a:r>
            <a:r>
              <a:rPr lang="nb-NO" baseline="0" dirty="0" err="1" smtClean="0"/>
              <a:t>the</a:t>
            </a:r>
            <a:r>
              <a:rPr lang="nb-NO" baseline="0" dirty="0" smtClean="0"/>
              <a:t> country, </a:t>
            </a:r>
            <a:r>
              <a:rPr lang="nb-NO" baseline="0" dirty="0" err="1" smtClean="0"/>
              <a:t>but</a:t>
            </a:r>
            <a:r>
              <a:rPr lang="nb-NO" baseline="0" dirty="0" smtClean="0"/>
              <a:t> </a:t>
            </a:r>
            <a:r>
              <a:rPr lang="nb-NO" baseline="0" dirty="0" err="1" smtClean="0"/>
              <a:t>stay</a:t>
            </a:r>
            <a:r>
              <a:rPr lang="nb-NO" baseline="0" dirty="0" smtClean="0"/>
              <a:t> in </a:t>
            </a:r>
            <a:r>
              <a:rPr lang="nb-NO" baseline="0" dirty="0" err="1" smtClean="0"/>
              <a:t>transit</a:t>
            </a:r>
            <a:r>
              <a:rPr lang="nb-NO" baseline="0" dirty="0" smtClean="0"/>
              <a:t> </a:t>
            </a:r>
            <a:r>
              <a:rPr lang="nb-NO" baseline="0" dirty="0" err="1" smtClean="0"/>
              <a:t>centers</a:t>
            </a:r>
            <a:r>
              <a:rPr lang="nb-NO" baseline="0" dirty="0" smtClean="0"/>
              <a:t> or </a:t>
            </a:r>
            <a:r>
              <a:rPr lang="nb-NO" baseline="0" dirty="0" err="1" smtClean="0"/>
              <a:t>other</a:t>
            </a:r>
            <a:r>
              <a:rPr lang="nb-NO" baseline="0" dirty="0" smtClean="0"/>
              <a:t> </a:t>
            </a:r>
            <a:r>
              <a:rPr lang="nb-NO" baseline="0" dirty="0" err="1" smtClean="0"/>
              <a:t>designated</a:t>
            </a:r>
            <a:r>
              <a:rPr lang="nb-NO" baseline="0" dirty="0" smtClean="0"/>
              <a:t> </a:t>
            </a:r>
            <a:r>
              <a:rPr lang="nb-NO" baseline="0" dirty="0" err="1" smtClean="0"/>
              <a:t>centers</a:t>
            </a:r>
            <a:r>
              <a:rPr lang="nb-NO" baseline="0" dirty="0" smtClean="0"/>
              <a:t> in order to be </a:t>
            </a:r>
            <a:r>
              <a:rPr lang="nb-NO" baseline="0" dirty="0" err="1" smtClean="0"/>
              <a:t>returned</a:t>
            </a:r>
            <a:r>
              <a:rPr lang="nb-NO" baseline="0" dirty="0" smtClean="0"/>
              <a:t>. (in times </a:t>
            </a:r>
            <a:r>
              <a:rPr lang="nb-NO" baseline="0" dirty="0" err="1" smtClean="0"/>
              <a:t>of</a:t>
            </a:r>
            <a:r>
              <a:rPr lang="nb-NO" baseline="0" dirty="0" smtClean="0"/>
              <a:t> </a:t>
            </a:r>
            <a:r>
              <a:rPr lang="nb-NO" baseline="0" dirty="0" err="1" smtClean="0"/>
              <a:t>increased</a:t>
            </a:r>
            <a:r>
              <a:rPr lang="nb-NO" baseline="0" dirty="0" smtClean="0"/>
              <a:t> </a:t>
            </a:r>
            <a:r>
              <a:rPr lang="nb-NO" baseline="0" dirty="0" err="1" smtClean="0"/>
              <a:t>influx</a:t>
            </a:r>
            <a:r>
              <a:rPr lang="nb-NO" baseline="0" dirty="0" smtClean="0"/>
              <a:t> </a:t>
            </a:r>
            <a:r>
              <a:rPr lang="nb-NO" baseline="0" dirty="0" err="1" smtClean="0"/>
              <a:t>of</a:t>
            </a:r>
            <a:r>
              <a:rPr lang="nb-NO" baseline="0" dirty="0" smtClean="0"/>
              <a:t> </a:t>
            </a:r>
            <a:r>
              <a:rPr lang="nb-NO" baseline="0" dirty="0" err="1" smtClean="0"/>
              <a:t>newcomers</a:t>
            </a:r>
            <a:r>
              <a:rPr lang="nb-NO" baseline="0" dirty="0" smtClean="0"/>
              <a:t>, </a:t>
            </a:r>
            <a:r>
              <a:rPr lang="nb-NO" baseline="0" dirty="0" err="1" smtClean="0"/>
              <a:t>this</a:t>
            </a:r>
            <a:r>
              <a:rPr lang="nb-NO" baseline="0" dirty="0" smtClean="0"/>
              <a:t> </a:t>
            </a:r>
            <a:r>
              <a:rPr lang="nb-NO" baseline="0" dirty="0" err="1" smtClean="0"/>
              <a:t>group</a:t>
            </a:r>
            <a:r>
              <a:rPr lang="nb-NO" baseline="0" dirty="0" smtClean="0"/>
              <a:t> </a:t>
            </a:r>
            <a:r>
              <a:rPr lang="nb-NO" baseline="0" dirty="0" err="1" smtClean="0"/>
              <a:t>may</a:t>
            </a:r>
            <a:r>
              <a:rPr lang="nb-NO" baseline="0" dirty="0" smtClean="0"/>
              <a:t> be </a:t>
            </a:r>
            <a:r>
              <a:rPr lang="nb-NO" baseline="0" dirty="0" err="1" smtClean="0"/>
              <a:t>dispersed</a:t>
            </a:r>
            <a:r>
              <a:rPr lang="nb-NO" baseline="0" dirty="0" smtClean="0"/>
              <a:t> to </a:t>
            </a:r>
            <a:r>
              <a:rPr lang="nb-NO" baseline="0" dirty="0" err="1" smtClean="0"/>
              <a:t>ordinary</a:t>
            </a:r>
            <a:r>
              <a:rPr lang="nb-NO" baseline="0" dirty="0" smtClean="0"/>
              <a:t> </a:t>
            </a:r>
            <a:r>
              <a:rPr lang="nb-NO" baseline="0" dirty="0" err="1" smtClean="0"/>
              <a:t>centers</a:t>
            </a:r>
            <a:r>
              <a:rPr lang="nb-NO" baseline="0" dirty="0" smtClean="0"/>
              <a:t> due to </a:t>
            </a:r>
            <a:r>
              <a:rPr lang="nb-NO" baseline="0" dirty="0" err="1" smtClean="0"/>
              <a:t>capacity</a:t>
            </a:r>
            <a:r>
              <a:rPr lang="nb-NO" baseline="0" dirty="0" smtClean="0"/>
              <a:t> </a:t>
            </a:r>
            <a:r>
              <a:rPr lang="nb-NO" baseline="0" dirty="0" err="1" smtClean="0"/>
              <a:t>challenges</a:t>
            </a:r>
            <a:r>
              <a:rPr lang="nb-NO" baseline="0" dirty="0" smtClean="0"/>
              <a:t> in </a:t>
            </a:r>
            <a:r>
              <a:rPr lang="nb-NO" baseline="0" dirty="0" err="1" smtClean="0"/>
              <a:t>centers</a:t>
            </a:r>
            <a:r>
              <a:rPr lang="nb-NO" baseline="0" dirty="0" smtClean="0"/>
              <a:t> </a:t>
            </a:r>
            <a:r>
              <a:rPr lang="nb-NO" baseline="0" dirty="0" err="1" smtClean="0"/>
              <a:t>near</a:t>
            </a:r>
            <a:r>
              <a:rPr lang="nb-NO" baseline="0" dirty="0" smtClean="0"/>
              <a:t> Oslo)  </a:t>
            </a:r>
          </a:p>
          <a:p>
            <a:endParaRPr lang="nb-NO" baseline="0" dirty="0" smtClean="0"/>
          </a:p>
          <a:p>
            <a:endParaRPr lang="nb-NO" baseline="0" dirty="0" smtClean="0"/>
          </a:p>
          <a:p>
            <a:endParaRPr lang="nb-NO" baseline="0" dirty="0" smtClean="0"/>
          </a:p>
          <a:p>
            <a:r>
              <a:rPr lang="nb-NO" baseline="0" dirty="0" smtClean="0"/>
              <a:t>The </a:t>
            </a:r>
            <a:r>
              <a:rPr lang="nb-NO" baseline="0" dirty="0" err="1" smtClean="0"/>
              <a:t>ordinary</a:t>
            </a:r>
            <a:r>
              <a:rPr lang="nb-NO" baseline="0" dirty="0" smtClean="0"/>
              <a:t> </a:t>
            </a:r>
            <a:r>
              <a:rPr lang="nb-NO" baseline="0" dirty="0" err="1" smtClean="0"/>
              <a:t>centers</a:t>
            </a:r>
            <a:r>
              <a:rPr lang="nb-NO" baseline="0" dirty="0" smtClean="0"/>
              <a:t> </a:t>
            </a:r>
            <a:r>
              <a:rPr lang="nb-NO" baseline="0" dirty="0" err="1" smtClean="0"/>
              <a:t>varies</a:t>
            </a:r>
            <a:r>
              <a:rPr lang="nb-NO" baseline="0" dirty="0" smtClean="0"/>
              <a:t> </a:t>
            </a:r>
            <a:r>
              <a:rPr lang="nb-NO" baseline="0" dirty="0" err="1" smtClean="0"/>
              <a:t>with</a:t>
            </a:r>
            <a:r>
              <a:rPr lang="nb-NO" baseline="0" dirty="0" smtClean="0"/>
              <a:t> different </a:t>
            </a:r>
            <a:r>
              <a:rPr lang="nb-NO" baseline="0" dirty="0" err="1" smtClean="0"/>
              <a:t>degrees</a:t>
            </a:r>
            <a:r>
              <a:rPr lang="nb-NO" baseline="0" dirty="0" smtClean="0"/>
              <a:t> </a:t>
            </a:r>
            <a:r>
              <a:rPr lang="nb-NO" baseline="0" dirty="0" err="1" smtClean="0"/>
              <a:t>of</a:t>
            </a:r>
            <a:r>
              <a:rPr lang="nb-NO" baseline="0" dirty="0" smtClean="0"/>
              <a:t> «</a:t>
            </a:r>
            <a:r>
              <a:rPr lang="nb-NO" baseline="0" dirty="0" err="1" smtClean="0"/>
              <a:t>centralization</a:t>
            </a:r>
            <a:r>
              <a:rPr lang="nb-NO" baseline="0" dirty="0" smtClean="0"/>
              <a:t>». </a:t>
            </a:r>
            <a:r>
              <a:rPr lang="nb-NO" baseline="0" dirty="0" err="1" smtClean="0"/>
              <a:t>Some</a:t>
            </a:r>
            <a:r>
              <a:rPr lang="nb-NO" baseline="0" dirty="0" smtClean="0"/>
              <a:t> </a:t>
            </a:r>
            <a:r>
              <a:rPr lang="nb-NO" baseline="0" dirty="0" err="1" smtClean="0"/>
              <a:t>centers</a:t>
            </a:r>
            <a:r>
              <a:rPr lang="nb-NO" baseline="0" dirty="0" smtClean="0"/>
              <a:t> </a:t>
            </a:r>
            <a:r>
              <a:rPr lang="nb-NO" baseline="0" dirty="0" err="1" smtClean="0"/>
              <a:t>are</a:t>
            </a:r>
            <a:r>
              <a:rPr lang="nb-NO" baseline="0" dirty="0" smtClean="0"/>
              <a:t> </a:t>
            </a:r>
            <a:r>
              <a:rPr lang="nb-NO" baseline="0" dirty="0" err="1" smtClean="0"/>
              <a:t>organized</a:t>
            </a:r>
            <a:r>
              <a:rPr lang="nb-NO" baseline="0" dirty="0" smtClean="0"/>
              <a:t> as a campus in more </a:t>
            </a:r>
            <a:r>
              <a:rPr lang="nb-NO" baseline="0" dirty="0" err="1" smtClean="0"/>
              <a:t>institutional</a:t>
            </a:r>
            <a:r>
              <a:rPr lang="nb-NO" baseline="0" dirty="0" smtClean="0"/>
              <a:t> </a:t>
            </a:r>
            <a:r>
              <a:rPr lang="nb-NO" baseline="0" dirty="0" err="1" smtClean="0"/>
              <a:t>buildings</a:t>
            </a:r>
            <a:r>
              <a:rPr lang="nb-NO" baseline="0" dirty="0" smtClean="0"/>
              <a:t> </a:t>
            </a:r>
            <a:r>
              <a:rPr lang="nb-NO" baseline="0" dirty="0" err="1" smtClean="0"/>
              <a:t>where</a:t>
            </a:r>
            <a:r>
              <a:rPr lang="nb-NO" baseline="0" dirty="0" smtClean="0"/>
              <a:t> </a:t>
            </a:r>
            <a:r>
              <a:rPr lang="nb-NO" baseline="0" dirty="0" err="1" smtClean="0"/>
              <a:t>both</a:t>
            </a:r>
            <a:r>
              <a:rPr lang="nb-NO" baseline="0" dirty="0" smtClean="0"/>
              <a:t> families and singles </a:t>
            </a:r>
            <a:r>
              <a:rPr lang="nb-NO" baseline="0" dirty="0" err="1" smtClean="0"/>
              <a:t>are</a:t>
            </a:r>
            <a:r>
              <a:rPr lang="nb-NO" baseline="0" dirty="0" smtClean="0"/>
              <a:t> </a:t>
            </a:r>
            <a:r>
              <a:rPr lang="nb-NO" baseline="0" dirty="0" err="1" smtClean="0"/>
              <a:t>accomodated</a:t>
            </a:r>
            <a:r>
              <a:rPr lang="nb-NO" baseline="0" dirty="0" smtClean="0"/>
              <a:t>, </a:t>
            </a:r>
            <a:r>
              <a:rPr lang="nb-NO" baseline="0" dirty="0" err="1" smtClean="0"/>
              <a:t>while</a:t>
            </a:r>
            <a:r>
              <a:rPr lang="nb-NO" baseline="0" dirty="0" smtClean="0"/>
              <a:t> </a:t>
            </a:r>
            <a:r>
              <a:rPr lang="nb-NO" baseline="0" dirty="0" err="1" smtClean="0"/>
              <a:t>others</a:t>
            </a:r>
            <a:r>
              <a:rPr lang="nb-NO" baseline="0" dirty="0" smtClean="0"/>
              <a:t> </a:t>
            </a:r>
            <a:r>
              <a:rPr lang="nb-NO" baseline="0" dirty="0" err="1" smtClean="0"/>
              <a:t>are</a:t>
            </a:r>
            <a:r>
              <a:rPr lang="nb-NO" baseline="0" dirty="0" smtClean="0"/>
              <a:t> more </a:t>
            </a:r>
            <a:r>
              <a:rPr lang="nb-NO" baseline="0" dirty="0" err="1" smtClean="0"/>
              <a:t>decentralized</a:t>
            </a:r>
            <a:r>
              <a:rPr lang="nb-NO" baseline="0" dirty="0" smtClean="0"/>
              <a:t> </a:t>
            </a:r>
            <a:r>
              <a:rPr lang="nb-NO" baseline="0" dirty="0" err="1" smtClean="0"/>
              <a:t>which</a:t>
            </a:r>
            <a:r>
              <a:rPr lang="nb-NO" baseline="0" dirty="0" smtClean="0"/>
              <a:t> </a:t>
            </a:r>
            <a:r>
              <a:rPr lang="nb-NO" baseline="0" dirty="0" err="1" smtClean="0"/>
              <a:t>implies</a:t>
            </a:r>
            <a:r>
              <a:rPr lang="nb-NO" baseline="0" dirty="0" smtClean="0"/>
              <a:t> </a:t>
            </a:r>
            <a:r>
              <a:rPr lang="nb-NO" baseline="0" dirty="0" err="1" smtClean="0"/>
              <a:t>that</a:t>
            </a:r>
            <a:r>
              <a:rPr lang="nb-NO" baseline="0" dirty="0" smtClean="0"/>
              <a:t> </a:t>
            </a:r>
            <a:r>
              <a:rPr lang="nb-NO" baseline="0" dirty="0" err="1" smtClean="0"/>
              <a:t>asylum</a:t>
            </a:r>
            <a:r>
              <a:rPr lang="nb-NO" baseline="0" dirty="0" smtClean="0"/>
              <a:t> </a:t>
            </a:r>
            <a:r>
              <a:rPr lang="nb-NO" baseline="0" dirty="0" err="1" smtClean="0"/>
              <a:t>seekers</a:t>
            </a:r>
            <a:r>
              <a:rPr lang="nb-NO" baseline="0" dirty="0" smtClean="0"/>
              <a:t> </a:t>
            </a:r>
            <a:r>
              <a:rPr lang="nb-NO" baseline="0" dirty="0" err="1" smtClean="0"/>
              <a:t>are</a:t>
            </a:r>
            <a:r>
              <a:rPr lang="nb-NO" baseline="0" dirty="0" smtClean="0"/>
              <a:t> </a:t>
            </a:r>
            <a:r>
              <a:rPr lang="nb-NO" baseline="0" dirty="0" err="1" smtClean="0"/>
              <a:t>accomodated</a:t>
            </a:r>
            <a:r>
              <a:rPr lang="nb-NO" baseline="0" dirty="0" smtClean="0"/>
              <a:t> </a:t>
            </a:r>
            <a:r>
              <a:rPr lang="nb-NO" baseline="0" dirty="0" err="1" smtClean="0"/>
              <a:t>individually</a:t>
            </a:r>
            <a:r>
              <a:rPr lang="nb-NO" baseline="0" dirty="0" smtClean="0"/>
              <a:t> </a:t>
            </a:r>
            <a:r>
              <a:rPr lang="nb-NO" baseline="0" dirty="0" err="1" smtClean="0"/>
              <a:t>either</a:t>
            </a:r>
            <a:r>
              <a:rPr lang="nb-NO" baseline="0" dirty="0" smtClean="0"/>
              <a:t> in houses or in </a:t>
            </a:r>
            <a:r>
              <a:rPr lang="nb-NO" baseline="0" dirty="0" err="1" smtClean="0"/>
              <a:t>flats</a:t>
            </a:r>
            <a:r>
              <a:rPr lang="nb-NO" baseline="0" dirty="0" smtClean="0"/>
              <a:t>.</a:t>
            </a:r>
          </a:p>
          <a:p>
            <a:endParaRPr lang="nb-NO" baseline="0" dirty="0" smtClean="0"/>
          </a:p>
          <a:p>
            <a:r>
              <a:rPr lang="nb-NO" baseline="0" dirty="0" smtClean="0"/>
              <a:t>Persons </a:t>
            </a:r>
            <a:r>
              <a:rPr lang="nb-NO" baseline="0" dirty="0" err="1" smtClean="0"/>
              <a:t>who</a:t>
            </a:r>
            <a:r>
              <a:rPr lang="nb-NO" baseline="0" dirty="0" smtClean="0"/>
              <a:t> have </a:t>
            </a:r>
            <a:r>
              <a:rPr lang="nb-NO" baseline="0" dirty="0" err="1" smtClean="0"/>
              <a:t>received</a:t>
            </a:r>
            <a:r>
              <a:rPr lang="nb-NO" baseline="0" dirty="0" smtClean="0"/>
              <a:t> a final negative </a:t>
            </a:r>
            <a:r>
              <a:rPr lang="nb-NO" baseline="0" dirty="0" err="1" smtClean="0"/>
              <a:t>decision</a:t>
            </a:r>
            <a:r>
              <a:rPr lang="nb-NO" baseline="0" dirty="0" smtClean="0"/>
              <a:t> </a:t>
            </a:r>
            <a:r>
              <a:rPr lang="nb-NO" baseline="0" dirty="0" err="1" smtClean="0"/>
              <a:t>on</a:t>
            </a:r>
            <a:r>
              <a:rPr lang="nb-NO" baseline="0" dirty="0" smtClean="0"/>
              <a:t> </a:t>
            </a:r>
            <a:r>
              <a:rPr lang="nb-NO" baseline="0" dirty="0" err="1" smtClean="0"/>
              <a:t>their</a:t>
            </a:r>
            <a:r>
              <a:rPr lang="nb-NO" baseline="0" dirty="0" smtClean="0"/>
              <a:t> </a:t>
            </a:r>
            <a:r>
              <a:rPr lang="nb-NO" baseline="0" dirty="0" err="1" smtClean="0"/>
              <a:t>asylum</a:t>
            </a:r>
            <a:r>
              <a:rPr lang="nb-NO" baseline="0" dirty="0" smtClean="0"/>
              <a:t> </a:t>
            </a:r>
            <a:r>
              <a:rPr lang="nb-NO" baseline="0" dirty="0" err="1" smtClean="0"/>
              <a:t>application</a:t>
            </a:r>
            <a:r>
              <a:rPr lang="nb-NO" baseline="0" dirty="0" smtClean="0"/>
              <a:t> </a:t>
            </a:r>
            <a:r>
              <a:rPr lang="nb-NO" baseline="0" dirty="0" err="1" smtClean="0"/>
              <a:t>are</a:t>
            </a:r>
            <a:r>
              <a:rPr lang="nb-NO" baseline="0" dirty="0" smtClean="0"/>
              <a:t> </a:t>
            </a:r>
            <a:r>
              <a:rPr lang="nb-NO" baseline="0" dirty="0" err="1" smtClean="0"/>
              <a:t>offered</a:t>
            </a:r>
            <a:r>
              <a:rPr lang="nb-NO" baseline="0" dirty="0" smtClean="0"/>
              <a:t> </a:t>
            </a:r>
            <a:r>
              <a:rPr lang="nb-NO" baseline="0" dirty="0" err="1" smtClean="0"/>
              <a:t>accomodation</a:t>
            </a:r>
            <a:r>
              <a:rPr lang="nb-NO" baseline="0" dirty="0" smtClean="0"/>
              <a:t> in </a:t>
            </a:r>
            <a:r>
              <a:rPr lang="nb-NO" baseline="0" dirty="0" err="1" smtClean="0"/>
              <a:t>reception</a:t>
            </a:r>
            <a:r>
              <a:rPr lang="nb-NO" baseline="0" dirty="0" smtClean="0"/>
              <a:t> </a:t>
            </a:r>
            <a:r>
              <a:rPr lang="nb-NO" baseline="0" dirty="0" err="1" smtClean="0"/>
              <a:t>centers</a:t>
            </a:r>
            <a:r>
              <a:rPr lang="nb-NO" baseline="0" dirty="0" smtClean="0"/>
              <a:t> </a:t>
            </a:r>
            <a:r>
              <a:rPr lang="nb-NO" baseline="0" dirty="0" err="1" smtClean="0"/>
              <a:t>until</a:t>
            </a:r>
            <a:r>
              <a:rPr lang="nb-NO" baseline="0" dirty="0" smtClean="0"/>
              <a:t> </a:t>
            </a:r>
            <a:r>
              <a:rPr lang="nb-NO" baseline="0" dirty="0" err="1" smtClean="0"/>
              <a:t>they</a:t>
            </a:r>
            <a:r>
              <a:rPr lang="nb-NO" baseline="0" dirty="0" smtClean="0"/>
              <a:t> have </a:t>
            </a:r>
            <a:r>
              <a:rPr lang="nb-NO" baseline="0" dirty="0" err="1" smtClean="0"/>
              <a:t>returned</a:t>
            </a:r>
            <a:r>
              <a:rPr lang="nb-NO" baseline="0" dirty="0" smtClean="0"/>
              <a:t> </a:t>
            </a:r>
            <a:r>
              <a:rPr lang="nb-NO" baseline="0" dirty="0" err="1" smtClean="0"/>
              <a:t>voluntarily</a:t>
            </a:r>
            <a:r>
              <a:rPr lang="nb-NO" baseline="0" dirty="0" smtClean="0"/>
              <a:t>, have </a:t>
            </a:r>
            <a:r>
              <a:rPr lang="nb-NO" baseline="0" dirty="0" err="1" smtClean="0"/>
              <a:t>been</a:t>
            </a:r>
            <a:r>
              <a:rPr lang="nb-NO" baseline="0" dirty="0" smtClean="0"/>
              <a:t> </a:t>
            </a:r>
            <a:r>
              <a:rPr lang="nb-NO" baseline="0" dirty="0" err="1" smtClean="0"/>
              <a:t>assisted</a:t>
            </a:r>
            <a:r>
              <a:rPr lang="nb-NO" baseline="0" dirty="0" smtClean="0"/>
              <a:t> by IOM (VARP) or have </a:t>
            </a:r>
            <a:r>
              <a:rPr lang="nb-NO" baseline="0" dirty="0" err="1" smtClean="0"/>
              <a:t>been</a:t>
            </a:r>
            <a:r>
              <a:rPr lang="nb-NO" baseline="0" dirty="0" smtClean="0"/>
              <a:t> </a:t>
            </a:r>
            <a:r>
              <a:rPr lang="nb-NO" baseline="0" dirty="0" err="1" smtClean="0"/>
              <a:t>returned</a:t>
            </a:r>
            <a:r>
              <a:rPr lang="nb-NO" baseline="0" dirty="0" smtClean="0"/>
              <a:t> by </a:t>
            </a:r>
            <a:r>
              <a:rPr lang="nb-NO" baseline="0" dirty="0" err="1" smtClean="0"/>
              <a:t>the</a:t>
            </a:r>
            <a:r>
              <a:rPr lang="nb-NO" baseline="0" dirty="0" smtClean="0"/>
              <a:t> </a:t>
            </a:r>
            <a:r>
              <a:rPr lang="nb-NO" baseline="0" dirty="0" err="1" smtClean="0"/>
              <a:t>police</a:t>
            </a:r>
            <a:r>
              <a:rPr lang="nb-NO" baseline="0" dirty="0" smtClean="0"/>
              <a:t> (</a:t>
            </a:r>
            <a:r>
              <a:rPr lang="nb-NO" baseline="0" dirty="0" err="1" smtClean="0"/>
              <a:t>forced</a:t>
            </a:r>
            <a:r>
              <a:rPr lang="nb-NO" baseline="0" dirty="0" smtClean="0"/>
              <a:t> </a:t>
            </a:r>
            <a:r>
              <a:rPr lang="nb-NO" baseline="0" dirty="0" err="1" smtClean="0"/>
              <a:t>return</a:t>
            </a:r>
            <a:r>
              <a:rPr lang="nb-NO" baseline="0" dirty="0" smtClean="0"/>
              <a:t>).</a:t>
            </a:r>
          </a:p>
          <a:p>
            <a:endParaRPr lang="nb-NO" baseline="0" dirty="0" smtClean="0"/>
          </a:p>
          <a:p>
            <a:r>
              <a:rPr lang="nb-NO" baseline="0" dirty="0" smtClean="0"/>
              <a:t>(</a:t>
            </a:r>
            <a:r>
              <a:rPr lang="nb-NO" baseline="0" dirty="0" err="1" smtClean="0"/>
              <a:t>focus</a:t>
            </a:r>
            <a:r>
              <a:rPr lang="nb-NO" baseline="0" dirty="0" smtClean="0"/>
              <a:t> </a:t>
            </a:r>
            <a:r>
              <a:rPr lang="nb-NO" baseline="0" dirty="0" err="1" smtClean="0"/>
              <a:t>on</a:t>
            </a:r>
            <a:r>
              <a:rPr lang="nb-NO" baseline="0" dirty="0" smtClean="0"/>
              <a:t> </a:t>
            </a:r>
            <a:r>
              <a:rPr lang="nb-NO" baseline="0" dirty="0" err="1" smtClean="0"/>
              <a:t>return</a:t>
            </a:r>
            <a:r>
              <a:rPr lang="nb-NO" baseline="0" dirty="0" smtClean="0"/>
              <a:t> program in </a:t>
            </a:r>
            <a:r>
              <a:rPr lang="nb-NO" baseline="0" dirty="0" err="1" smtClean="0"/>
              <a:t>reception</a:t>
            </a:r>
            <a:r>
              <a:rPr lang="nb-NO" baseline="0" dirty="0" smtClean="0"/>
              <a:t> </a:t>
            </a:r>
            <a:r>
              <a:rPr lang="nb-NO" baseline="0" dirty="0" err="1" smtClean="0"/>
              <a:t>centers</a:t>
            </a:r>
            <a:r>
              <a:rPr lang="nb-NO" baseline="0" dirty="0" smtClean="0"/>
              <a:t> from </a:t>
            </a:r>
            <a:r>
              <a:rPr lang="nb-NO" baseline="0" dirty="0" err="1" smtClean="0"/>
              <a:t>arrival</a:t>
            </a:r>
            <a:r>
              <a:rPr lang="nb-NO" baseline="0" dirty="0" smtClean="0"/>
              <a:t> and </a:t>
            </a:r>
            <a:r>
              <a:rPr lang="nb-NO" baseline="0" dirty="0" err="1" smtClean="0"/>
              <a:t>throughout</a:t>
            </a:r>
            <a:r>
              <a:rPr lang="nb-NO" baseline="0" dirty="0" smtClean="0"/>
              <a:t> </a:t>
            </a:r>
            <a:r>
              <a:rPr lang="nb-NO" baseline="0" dirty="0" err="1" smtClean="0"/>
              <a:t>the</a:t>
            </a:r>
            <a:r>
              <a:rPr lang="nb-NO" baseline="0" dirty="0" smtClean="0"/>
              <a:t> </a:t>
            </a:r>
            <a:r>
              <a:rPr lang="nb-NO" baseline="0" dirty="0" err="1" smtClean="0"/>
              <a:t>entire</a:t>
            </a:r>
            <a:r>
              <a:rPr lang="nb-NO" baseline="0" dirty="0" smtClean="0"/>
              <a:t> </a:t>
            </a:r>
            <a:r>
              <a:rPr lang="nb-NO" baseline="0" dirty="0" err="1" smtClean="0"/>
              <a:t>stay</a:t>
            </a:r>
            <a:r>
              <a:rPr lang="nb-NO" baseline="0" dirty="0" smtClean="0"/>
              <a:t>)</a:t>
            </a:r>
          </a:p>
          <a:p>
            <a:endParaRPr lang="nb-NO" baseline="0" dirty="0" smtClean="0"/>
          </a:p>
          <a:p>
            <a:r>
              <a:rPr lang="nb-NO" baseline="0" dirty="0" smtClean="0"/>
              <a:t>Persons </a:t>
            </a:r>
            <a:r>
              <a:rPr lang="nb-NO" baseline="0" dirty="0" err="1" smtClean="0"/>
              <a:t>whose</a:t>
            </a:r>
            <a:r>
              <a:rPr lang="nb-NO" baseline="0" dirty="0" smtClean="0"/>
              <a:t> </a:t>
            </a:r>
            <a:r>
              <a:rPr lang="nb-NO" baseline="0" dirty="0" err="1" smtClean="0"/>
              <a:t>asylum</a:t>
            </a:r>
            <a:r>
              <a:rPr lang="nb-NO" baseline="0" dirty="0" smtClean="0"/>
              <a:t> </a:t>
            </a:r>
            <a:r>
              <a:rPr lang="nb-NO" baseline="0" dirty="0" err="1" smtClean="0"/>
              <a:t>request</a:t>
            </a:r>
            <a:r>
              <a:rPr lang="nb-NO" baseline="0" dirty="0" smtClean="0"/>
              <a:t> has </a:t>
            </a:r>
            <a:r>
              <a:rPr lang="nb-NO" baseline="0" dirty="0" err="1" smtClean="0"/>
              <a:t>been</a:t>
            </a:r>
            <a:r>
              <a:rPr lang="nb-NO" baseline="0" dirty="0" smtClean="0"/>
              <a:t> </a:t>
            </a:r>
            <a:r>
              <a:rPr lang="nb-NO" baseline="0" dirty="0" err="1" smtClean="0"/>
              <a:t>rejected</a:t>
            </a:r>
            <a:r>
              <a:rPr lang="nb-NO" baseline="0" dirty="0" smtClean="0"/>
              <a:t>, </a:t>
            </a:r>
            <a:r>
              <a:rPr lang="nb-NO" baseline="0" dirty="0" err="1" smtClean="0"/>
              <a:t>but</a:t>
            </a:r>
            <a:r>
              <a:rPr lang="nb-NO" baseline="0" dirty="0" smtClean="0"/>
              <a:t> </a:t>
            </a:r>
            <a:r>
              <a:rPr lang="nb-NO" baseline="0" dirty="0" err="1" smtClean="0"/>
              <a:t>who</a:t>
            </a:r>
            <a:r>
              <a:rPr lang="nb-NO" baseline="0" dirty="0" smtClean="0"/>
              <a:t> have </a:t>
            </a:r>
            <a:r>
              <a:rPr lang="nb-NO" baseline="0" dirty="0" err="1" smtClean="0"/>
              <a:t>remained</a:t>
            </a:r>
            <a:r>
              <a:rPr lang="nb-NO" baseline="0" dirty="0" smtClean="0"/>
              <a:t> </a:t>
            </a:r>
            <a:r>
              <a:rPr lang="nb-NO" baseline="0" dirty="0" err="1" smtClean="0"/>
              <a:t>illegally</a:t>
            </a:r>
            <a:r>
              <a:rPr lang="nb-NO" baseline="0" dirty="0" smtClean="0"/>
              <a:t>, or persons </a:t>
            </a:r>
            <a:r>
              <a:rPr lang="nb-NO" baseline="0" dirty="0" err="1" smtClean="0"/>
              <a:t>who</a:t>
            </a:r>
            <a:r>
              <a:rPr lang="nb-NO" baseline="0" dirty="0" smtClean="0"/>
              <a:t> have a </a:t>
            </a:r>
            <a:r>
              <a:rPr lang="nb-NO" baseline="0" dirty="0" err="1" smtClean="0"/>
              <a:t>criminal</a:t>
            </a:r>
            <a:r>
              <a:rPr lang="nb-NO" baseline="0" dirty="0" smtClean="0"/>
              <a:t> </a:t>
            </a:r>
            <a:r>
              <a:rPr lang="nb-NO" baseline="0" dirty="0" err="1" smtClean="0"/>
              <a:t>record</a:t>
            </a:r>
            <a:r>
              <a:rPr lang="nb-NO" baseline="0" dirty="0" smtClean="0"/>
              <a:t>, </a:t>
            </a:r>
            <a:r>
              <a:rPr lang="nb-NO" baseline="0" dirty="0" err="1" smtClean="0"/>
              <a:t>may</a:t>
            </a:r>
            <a:r>
              <a:rPr lang="nb-NO" baseline="0" dirty="0" smtClean="0"/>
              <a:t> be </a:t>
            </a:r>
            <a:r>
              <a:rPr lang="nb-NO" baseline="0" dirty="0" err="1" smtClean="0"/>
              <a:t>detained</a:t>
            </a:r>
            <a:r>
              <a:rPr lang="nb-NO" baseline="0" dirty="0" smtClean="0"/>
              <a:t> in a </a:t>
            </a:r>
            <a:r>
              <a:rPr lang="nb-NO" baseline="0" dirty="0" err="1" smtClean="0"/>
              <a:t>closed</a:t>
            </a:r>
            <a:r>
              <a:rPr lang="nb-NO" baseline="0" dirty="0" smtClean="0"/>
              <a:t> </a:t>
            </a:r>
            <a:r>
              <a:rPr lang="nb-NO" baseline="0" dirty="0" err="1" smtClean="0"/>
              <a:t>detention</a:t>
            </a:r>
            <a:r>
              <a:rPr lang="nb-NO" baseline="0" dirty="0" smtClean="0"/>
              <a:t> </a:t>
            </a:r>
            <a:r>
              <a:rPr lang="nb-NO" baseline="0" dirty="0" err="1" smtClean="0"/>
              <a:t>center</a:t>
            </a:r>
            <a:r>
              <a:rPr lang="nb-NO" baseline="0" dirty="0" smtClean="0"/>
              <a:t> </a:t>
            </a:r>
            <a:r>
              <a:rPr lang="nb-NO" baseline="0" dirty="0" err="1" smtClean="0"/>
              <a:t>until</a:t>
            </a:r>
            <a:r>
              <a:rPr lang="nb-NO" baseline="0" dirty="0" smtClean="0"/>
              <a:t> </a:t>
            </a:r>
            <a:r>
              <a:rPr lang="nb-NO" baseline="0" dirty="0" err="1" smtClean="0"/>
              <a:t>expulsion</a:t>
            </a:r>
            <a:r>
              <a:rPr lang="nb-NO" baseline="0" dirty="0" smtClean="0"/>
              <a:t> has </a:t>
            </a:r>
            <a:r>
              <a:rPr lang="nb-NO" baseline="0" dirty="0" err="1" smtClean="0"/>
              <a:t>taken</a:t>
            </a:r>
            <a:r>
              <a:rPr lang="nb-NO" baseline="0" dirty="0" smtClean="0"/>
              <a:t> </a:t>
            </a:r>
            <a:r>
              <a:rPr lang="nb-NO" baseline="0" dirty="0" err="1" smtClean="0"/>
              <a:t>place</a:t>
            </a:r>
            <a:r>
              <a:rPr lang="nb-NO" baseline="0" dirty="0" smtClean="0"/>
              <a:t>. </a:t>
            </a:r>
          </a:p>
          <a:p>
            <a:endParaRPr lang="nb-NO" dirty="0" smtClean="0"/>
          </a:p>
          <a:p>
            <a:endParaRPr lang="nb-NO" dirty="0" smtClean="0"/>
          </a:p>
          <a:p>
            <a:endParaRPr lang="en-US" dirty="0" smtClean="0"/>
          </a:p>
          <a:p>
            <a:r>
              <a:rPr lang="en-US" b="1" dirty="0" err="1" smtClean="0"/>
              <a:t>Programme</a:t>
            </a:r>
            <a:r>
              <a:rPr lang="en-US" b="1" dirty="0" smtClean="0"/>
              <a:t> and activities in the </a:t>
            </a:r>
            <a:r>
              <a:rPr lang="en-US" b="1" dirty="0" err="1" smtClean="0"/>
              <a:t>centres</a:t>
            </a:r>
            <a:endParaRPr lang="en-US" b="1" dirty="0" smtClean="0"/>
          </a:p>
          <a:p>
            <a:r>
              <a:rPr lang="en-US" dirty="0" smtClean="0"/>
              <a:t>Information </a:t>
            </a:r>
            <a:r>
              <a:rPr lang="en-US" dirty="0" err="1" smtClean="0"/>
              <a:t>programme</a:t>
            </a:r>
            <a:r>
              <a:rPr lang="en-US" dirty="0" smtClean="0"/>
              <a:t> </a:t>
            </a:r>
          </a:p>
          <a:p>
            <a:r>
              <a:rPr lang="en-US" dirty="0" err="1" smtClean="0"/>
              <a:t>Returninformation</a:t>
            </a:r>
            <a:r>
              <a:rPr lang="en-US" dirty="0" smtClean="0"/>
              <a:t>, </a:t>
            </a:r>
            <a:r>
              <a:rPr lang="en-US" dirty="0" err="1" smtClean="0"/>
              <a:t>councelling</a:t>
            </a:r>
            <a:r>
              <a:rPr lang="en-US" dirty="0" smtClean="0"/>
              <a:t> and activities</a:t>
            </a:r>
          </a:p>
          <a:p>
            <a:r>
              <a:rPr lang="en-US" dirty="0" smtClean="0"/>
              <a:t>Settlement preparations</a:t>
            </a:r>
          </a:p>
          <a:p>
            <a:r>
              <a:rPr lang="en-US" dirty="0" err="1" smtClean="0"/>
              <a:t>Kindergarden</a:t>
            </a:r>
            <a:r>
              <a:rPr lang="en-US" dirty="0" smtClean="0"/>
              <a:t>/School/ Work</a:t>
            </a:r>
          </a:p>
          <a:p>
            <a:r>
              <a:rPr lang="en-US" dirty="0" smtClean="0"/>
              <a:t>Participation at the </a:t>
            </a:r>
            <a:r>
              <a:rPr lang="en-US" dirty="0" err="1" smtClean="0"/>
              <a:t>centre</a:t>
            </a:r>
            <a:r>
              <a:rPr lang="en-US" dirty="0" smtClean="0"/>
              <a:t>: residents cooperation council</a:t>
            </a:r>
          </a:p>
          <a:p>
            <a:r>
              <a:rPr lang="en-US" dirty="0" smtClean="0"/>
              <a:t>Activities for children and for adults</a:t>
            </a:r>
          </a:p>
          <a:p>
            <a:endParaRPr lang="nb-NO" dirty="0" smtClean="0"/>
          </a:p>
          <a:p>
            <a:r>
              <a:rPr lang="en-US" b="1" dirty="0" smtClean="0"/>
              <a:t>Mandatory information </a:t>
            </a:r>
            <a:r>
              <a:rPr lang="en-US" b="1" dirty="0" err="1" smtClean="0"/>
              <a:t>programme</a:t>
            </a:r>
            <a:r>
              <a:rPr lang="en-US" dirty="0" smtClean="0"/>
              <a:t>:</a:t>
            </a:r>
          </a:p>
          <a:p>
            <a:r>
              <a:rPr lang="en-US" dirty="0" smtClean="0"/>
              <a:t>-Norwegian society and values</a:t>
            </a:r>
          </a:p>
          <a:p>
            <a:r>
              <a:rPr lang="en-US" dirty="0" smtClean="0"/>
              <a:t>-rules and regulations, code of conduct  </a:t>
            </a:r>
          </a:p>
          <a:p>
            <a:r>
              <a:rPr lang="en-US" dirty="0" smtClean="0"/>
              <a:t>-arrival information , </a:t>
            </a:r>
          </a:p>
          <a:p>
            <a:r>
              <a:rPr lang="en-US" dirty="0" smtClean="0"/>
              <a:t>-information preparing for settlement of residents who have been granted a residence permit, </a:t>
            </a:r>
          </a:p>
          <a:p>
            <a:r>
              <a:rPr lang="en-US" dirty="0" smtClean="0"/>
              <a:t>-return information</a:t>
            </a:r>
          </a:p>
          <a:p>
            <a:endParaRPr lang="en-US" dirty="0" smtClean="0"/>
          </a:p>
          <a:p>
            <a:r>
              <a:rPr lang="en-US" b="1" dirty="0" err="1" smtClean="0"/>
              <a:t>Kindergarden</a:t>
            </a:r>
            <a:r>
              <a:rPr lang="en-US" dirty="0" smtClean="0"/>
              <a:t>: for 4-5 year olds</a:t>
            </a:r>
          </a:p>
          <a:p>
            <a:endParaRPr lang="en-US" dirty="0" smtClean="0"/>
          </a:p>
          <a:p>
            <a:endParaRPr lang="en-US" dirty="0" smtClean="0"/>
          </a:p>
          <a:p>
            <a:r>
              <a:rPr lang="en-US" b="1" dirty="0" smtClean="0"/>
              <a:t>School:</a:t>
            </a:r>
            <a:r>
              <a:rPr lang="en-US" dirty="0" smtClean="0"/>
              <a:t> Elementary school in the host municipality,  minors between 16 and 18 have the right to 250 hours of Norwegian courses – the same as adult asylum seekers</a:t>
            </a:r>
          </a:p>
          <a:p>
            <a:endParaRPr lang="en-US" dirty="0" smtClean="0"/>
          </a:p>
          <a:p>
            <a:r>
              <a:rPr lang="en-US" b="1" dirty="0" smtClean="0"/>
              <a:t>Work</a:t>
            </a:r>
            <a:r>
              <a:rPr lang="en-US" dirty="0" smtClean="0"/>
              <a:t>: Asylum seekers who have documented their identity can apply for a temporary work permit</a:t>
            </a:r>
          </a:p>
          <a:p>
            <a:endParaRPr lang="en-US" dirty="0" smtClean="0"/>
          </a:p>
          <a:p>
            <a:r>
              <a:rPr lang="en-US" b="1" dirty="0" smtClean="0"/>
              <a:t>Residents participation</a:t>
            </a:r>
            <a:r>
              <a:rPr lang="en-US" dirty="0" smtClean="0"/>
              <a:t>:</a:t>
            </a:r>
          </a:p>
          <a:p>
            <a:r>
              <a:rPr lang="en-US" dirty="0" smtClean="0"/>
              <a:t>Give residents influence on decisions that directly influence their day-to-day lives.</a:t>
            </a:r>
          </a:p>
          <a:p>
            <a:r>
              <a:rPr lang="en-US" dirty="0" smtClean="0"/>
              <a:t>Resident’s cooperation council: the head of the council and at least two thirds of the participants must be residents</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2FC66030-010A-45D7-8853-48757D66DEEC}" type="slidenum">
              <a:rPr lang="nb-NO" smtClean="0"/>
              <a:t>8</a:t>
            </a:fld>
            <a:endParaRPr lang="nb-NO"/>
          </a:p>
        </p:txBody>
      </p:sp>
    </p:spTree>
    <p:extLst>
      <p:ext uri="{BB962C8B-B14F-4D97-AF65-F5344CB8AC3E}">
        <p14:creationId xmlns:p14="http://schemas.microsoft.com/office/powerpoint/2010/main" val="308729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9D43F04-6612-44D0-84C0-92B3D6471117}" type="slidenum">
              <a:rPr lang="nb-NO" smtClean="0"/>
              <a:t>9</a:t>
            </a:fld>
            <a:endParaRPr lang="nb-NO"/>
          </a:p>
        </p:txBody>
      </p:sp>
    </p:spTree>
    <p:extLst>
      <p:ext uri="{BB962C8B-B14F-4D97-AF65-F5344CB8AC3E}">
        <p14:creationId xmlns:p14="http://schemas.microsoft.com/office/powerpoint/2010/main" val="149349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a:buFontTx/>
              <a:buChar char="•"/>
            </a:pPr>
            <a:r>
              <a:rPr lang="en-GB" altLang="nb-NO" dirty="0" smtClean="0"/>
              <a:t>Norway has implemented the EU’s public procurement directive in a way that also includes the running of reception centres</a:t>
            </a:r>
          </a:p>
          <a:p>
            <a:pPr>
              <a:buFontTx/>
              <a:buChar char="•"/>
            </a:pPr>
            <a:r>
              <a:rPr lang="en-GB" altLang="nb-NO" dirty="0" smtClean="0"/>
              <a:t> In short: Every new reception centre shall be subject to competition, so that public contracts are as cost effective as possible</a:t>
            </a:r>
          </a:p>
          <a:p>
            <a:pPr>
              <a:buFontTx/>
              <a:buChar char="•"/>
            </a:pPr>
            <a:r>
              <a:rPr lang="en-GB" altLang="nb-NO" dirty="0" smtClean="0"/>
              <a:t> Thus: Anyone can run a reception centre as an award of a public service contract.</a:t>
            </a:r>
          </a:p>
          <a:p>
            <a:pPr>
              <a:buFontTx/>
              <a:buChar char="•"/>
            </a:pPr>
            <a:r>
              <a:rPr lang="en-GB" altLang="nb-NO" dirty="0" smtClean="0"/>
              <a:t> As there is no regulation by law, the providers compete on the basis of instructions set by UDI</a:t>
            </a:r>
          </a:p>
          <a:p>
            <a:pPr>
              <a:buFontTx/>
              <a:buChar char="•"/>
            </a:pPr>
            <a:r>
              <a:rPr lang="en-GB" altLang="nb-NO" dirty="0" smtClean="0"/>
              <a:t> The contract obliges the service provider to maintain the given quality for the price offered and it obliges UDI to regular payments, guidance and training for employees</a:t>
            </a:r>
          </a:p>
          <a:p>
            <a:pPr>
              <a:buFontTx/>
              <a:buChar char="•"/>
            </a:pPr>
            <a:r>
              <a:rPr lang="en-GB" altLang="nb-NO" dirty="0" smtClean="0"/>
              <a:t> The contracts also gives UDI the right to audit the service</a:t>
            </a:r>
          </a:p>
          <a:p>
            <a:pPr>
              <a:buFontTx/>
              <a:buChar char="•"/>
            </a:pPr>
            <a:endParaRPr lang="en-GB" altLang="nb-NO" dirty="0" smtClean="0"/>
          </a:p>
          <a:p>
            <a:pPr>
              <a:buFontTx/>
              <a:buChar char="•"/>
            </a:pPr>
            <a:r>
              <a:rPr lang="en-GB" altLang="nb-NO" dirty="0" smtClean="0"/>
              <a:t>The Norwegian model gives the State the opportunity to opt to run reception centres directly or to outsource the running of the centres. There has been a debate whether the State should run directly the initial arrival centre and centres specialized to accommodate finally rejected asylum seekers, but the Directorate of Immigration has so far opted to outsource all types of centres.   </a:t>
            </a:r>
          </a:p>
          <a:p>
            <a:pPr>
              <a:buFontTx/>
              <a:buChar char="•"/>
            </a:pPr>
            <a:endParaRPr lang="en-GB" alt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Responsibility</a:t>
            </a:r>
            <a:r>
              <a:rPr lang="nb-NO" dirty="0" smtClean="0"/>
              <a:t> for </a:t>
            </a:r>
            <a:r>
              <a:rPr lang="nb-NO" dirty="0" err="1" smtClean="0"/>
              <a:t>the</a:t>
            </a:r>
            <a:r>
              <a:rPr lang="nb-NO" dirty="0" smtClean="0"/>
              <a:t> </a:t>
            </a:r>
            <a:r>
              <a:rPr lang="nb-NO" dirty="0" err="1" smtClean="0"/>
              <a:t>running</a:t>
            </a:r>
            <a:r>
              <a:rPr lang="nb-NO" dirty="0" smtClean="0"/>
              <a:t> </a:t>
            </a:r>
            <a:r>
              <a:rPr lang="nb-NO" dirty="0" err="1" smtClean="0"/>
              <a:t>of</a:t>
            </a:r>
            <a:r>
              <a:rPr lang="nb-NO" dirty="0" smtClean="0"/>
              <a:t> </a:t>
            </a:r>
            <a:r>
              <a:rPr lang="nb-NO" dirty="0" err="1" smtClean="0"/>
              <a:t>reception</a:t>
            </a:r>
            <a:r>
              <a:rPr lang="nb-NO" dirty="0" smtClean="0"/>
              <a:t> </a:t>
            </a:r>
            <a:r>
              <a:rPr lang="nb-NO" dirty="0" err="1" smtClean="0"/>
              <a:t>centers</a:t>
            </a:r>
            <a:r>
              <a:rPr lang="nb-NO" dirty="0" smtClean="0"/>
              <a:t> is </a:t>
            </a:r>
            <a:r>
              <a:rPr lang="nb-NO" dirty="0" err="1" smtClean="0"/>
              <a:t>contracted</a:t>
            </a:r>
            <a:r>
              <a:rPr lang="nb-NO" dirty="0" smtClean="0"/>
              <a:t> to operators, </a:t>
            </a:r>
            <a:r>
              <a:rPr lang="nb-NO" dirty="0" err="1" smtClean="0"/>
              <a:t>public</a:t>
            </a:r>
            <a:r>
              <a:rPr lang="nb-NO" dirty="0" smtClean="0"/>
              <a:t> and private (</a:t>
            </a:r>
            <a:r>
              <a:rPr lang="nb-NO" dirty="0" err="1" smtClean="0"/>
              <a:t>municipalities</a:t>
            </a:r>
            <a:r>
              <a:rPr lang="nb-NO" dirty="0" smtClean="0"/>
              <a:t>, </a:t>
            </a:r>
            <a:r>
              <a:rPr lang="nb-NO" dirty="0" err="1" smtClean="0"/>
              <a:t>commercial</a:t>
            </a:r>
            <a:r>
              <a:rPr lang="nb-NO" dirty="0" smtClean="0"/>
              <a:t> </a:t>
            </a:r>
            <a:r>
              <a:rPr lang="nb-NO" dirty="0" err="1" smtClean="0"/>
              <a:t>actors</a:t>
            </a:r>
            <a:r>
              <a:rPr lang="nb-NO" dirty="0" smtClean="0"/>
              <a:t> and NGOs), </a:t>
            </a:r>
            <a:r>
              <a:rPr lang="nb-NO" dirty="0" err="1" smtClean="0"/>
              <a:t>of</a:t>
            </a:r>
            <a:r>
              <a:rPr lang="nb-NO" dirty="0" smtClean="0"/>
              <a:t> </a:t>
            </a:r>
            <a:r>
              <a:rPr lang="nb-NO" dirty="0" err="1" smtClean="0"/>
              <a:t>which</a:t>
            </a:r>
            <a:r>
              <a:rPr lang="nb-NO" dirty="0" smtClean="0"/>
              <a:t> </a:t>
            </a:r>
            <a:r>
              <a:rPr lang="nb-NO" dirty="0" err="1" smtClean="0"/>
              <a:t>the</a:t>
            </a:r>
            <a:r>
              <a:rPr lang="nb-NO" dirty="0" smtClean="0"/>
              <a:t> </a:t>
            </a:r>
            <a:r>
              <a:rPr lang="nb-NO" dirty="0" err="1" smtClean="0"/>
              <a:t>majority</a:t>
            </a:r>
            <a:r>
              <a:rPr lang="nb-NO" dirty="0" smtClean="0"/>
              <a:t> </a:t>
            </a:r>
            <a:r>
              <a:rPr lang="nb-NO" dirty="0" err="1" smtClean="0"/>
              <a:t>are</a:t>
            </a:r>
            <a:r>
              <a:rPr lang="nb-NO" dirty="0" smtClean="0"/>
              <a:t> </a:t>
            </a:r>
            <a:r>
              <a:rPr lang="nb-NO" dirty="0" err="1" smtClean="0"/>
              <a:t>commercial</a:t>
            </a:r>
            <a:r>
              <a:rPr lang="nb-NO" dirty="0" smtClean="0"/>
              <a:t> </a:t>
            </a:r>
            <a:r>
              <a:rPr lang="nb-NO" dirty="0" err="1" smtClean="0"/>
              <a:t>actors</a:t>
            </a:r>
            <a:r>
              <a:rPr lang="nb-NO"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Experience</a:t>
            </a:r>
            <a:r>
              <a:rPr lang="nb-NO" dirty="0" smtClean="0"/>
              <a:t> has </a:t>
            </a:r>
            <a:r>
              <a:rPr lang="nb-NO" dirty="0" err="1" smtClean="0"/>
              <a:t>shown</a:t>
            </a:r>
            <a:r>
              <a:rPr lang="nb-NO" dirty="0" smtClean="0"/>
              <a:t> </a:t>
            </a:r>
            <a:r>
              <a:rPr lang="nb-NO" dirty="0" err="1" smtClean="0"/>
              <a:t>that</a:t>
            </a:r>
            <a:r>
              <a:rPr lang="nb-NO" dirty="0" smtClean="0"/>
              <a:t> a </a:t>
            </a:r>
            <a:r>
              <a:rPr lang="nb-NO" dirty="0" err="1" smtClean="0"/>
              <a:t>balance</a:t>
            </a:r>
            <a:r>
              <a:rPr lang="nb-NO" dirty="0" smtClean="0"/>
              <a:t> </a:t>
            </a:r>
            <a:r>
              <a:rPr lang="nb-NO" dirty="0" err="1" smtClean="0"/>
              <a:t>between</a:t>
            </a:r>
            <a:r>
              <a:rPr lang="nb-NO" dirty="0" smtClean="0"/>
              <a:t> </a:t>
            </a:r>
            <a:r>
              <a:rPr lang="nb-NO" dirty="0" err="1" smtClean="0"/>
              <a:t>the</a:t>
            </a:r>
            <a:r>
              <a:rPr lang="nb-NO" dirty="0" smtClean="0"/>
              <a:t> different type </a:t>
            </a:r>
            <a:r>
              <a:rPr lang="nb-NO" dirty="0" err="1" smtClean="0"/>
              <a:t>of</a:t>
            </a:r>
            <a:r>
              <a:rPr lang="nb-NO" dirty="0" smtClean="0"/>
              <a:t> operators is </a:t>
            </a:r>
            <a:r>
              <a:rPr lang="nb-NO" dirty="0" err="1" smtClean="0"/>
              <a:t>beneficial</a:t>
            </a:r>
            <a:r>
              <a:rPr lang="nb-NO" dirty="0" smtClean="0"/>
              <a:t> </a:t>
            </a:r>
            <a:r>
              <a:rPr lang="nb-NO" dirty="0" err="1" smtClean="0"/>
              <a:t>when</a:t>
            </a:r>
            <a:r>
              <a:rPr lang="nb-NO" dirty="0" smtClean="0"/>
              <a:t> it </a:t>
            </a:r>
            <a:r>
              <a:rPr lang="nb-NO" dirty="0" err="1" smtClean="0"/>
              <a:t>comes</a:t>
            </a:r>
            <a:r>
              <a:rPr lang="nb-NO" dirty="0" smtClean="0"/>
              <a:t> to </a:t>
            </a:r>
            <a:r>
              <a:rPr lang="nb-NO" dirty="0" err="1" smtClean="0"/>
              <a:t>the</a:t>
            </a:r>
            <a:r>
              <a:rPr lang="nb-NO" dirty="0" smtClean="0"/>
              <a:t> </a:t>
            </a:r>
            <a:r>
              <a:rPr lang="nb-NO" dirty="0" err="1" smtClean="0"/>
              <a:t>fulfillment</a:t>
            </a:r>
            <a:r>
              <a:rPr lang="nb-NO" dirty="0" smtClean="0"/>
              <a:t> </a:t>
            </a:r>
            <a:r>
              <a:rPr lang="nb-NO" dirty="0" err="1" smtClean="0"/>
              <a:t>of</a:t>
            </a:r>
            <a:r>
              <a:rPr lang="nb-NO" dirty="0" smtClean="0"/>
              <a:t> </a:t>
            </a:r>
            <a:r>
              <a:rPr lang="nb-NO" dirty="0" err="1" smtClean="0"/>
              <a:t>the</a:t>
            </a:r>
            <a:r>
              <a:rPr lang="nb-NO" dirty="0" smtClean="0"/>
              <a:t> </a:t>
            </a:r>
            <a:r>
              <a:rPr lang="nb-NO" dirty="0" err="1" smtClean="0"/>
              <a:t>various</a:t>
            </a:r>
            <a:r>
              <a:rPr lang="nb-NO" dirty="0" smtClean="0"/>
              <a:t> </a:t>
            </a:r>
            <a:r>
              <a:rPr lang="nb-NO" dirty="0" err="1" smtClean="0"/>
              <a:t>requirements</a:t>
            </a:r>
            <a:r>
              <a:rPr lang="nb-NO" dirty="0" smtClean="0"/>
              <a:t> </a:t>
            </a:r>
            <a:r>
              <a:rPr lang="nb-NO" dirty="0" err="1" smtClean="0"/>
              <a:t>such</a:t>
            </a:r>
            <a:r>
              <a:rPr lang="nb-NO" dirty="0" smtClean="0"/>
              <a:t> as :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a:t>
            </a:r>
            <a:r>
              <a:rPr lang="nb-NO" dirty="0" err="1" smtClean="0"/>
              <a:t>Flexibility</a:t>
            </a:r>
            <a:r>
              <a:rPr lang="nb-NO" dirty="0" smtClean="0"/>
              <a:t> – </a:t>
            </a:r>
            <a:r>
              <a:rPr lang="nb-NO" dirty="0" err="1" smtClean="0"/>
              <a:t>the</a:t>
            </a:r>
            <a:r>
              <a:rPr lang="nb-NO" dirty="0" smtClean="0"/>
              <a:t> </a:t>
            </a:r>
            <a:r>
              <a:rPr lang="nb-NO" dirty="0" err="1" smtClean="0"/>
              <a:t>ability</a:t>
            </a:r>
            <a:r>
              <a:rPr lang="nb-NO" dirty="0" smtClean="0"/>
              <a:t> to </a:t>
            </a:r>
            <a:r>
              <a:rPr lang="nb-NO" dirty="0" err="1" smtClean="0"/>
              <a:t>increase</a:t>
            </a:r>
            <a:r>
              <a:rPr lang="nb-NO" dirty="0" smtClean="0"/>
              <a:t> or </a:t>
            </a:r>
            <a:r>
              <a:rPr lang="nb-NO" dirty="0" err="1" smtClean="0"/>
              <a:t>decrease</a:t>
            </a:r>
            <a:r>
              <a:rPr lang="nb-NO" dirty="0" smtClean="0"/>
              <a:t> </a:t>
            </a:r>
            <a:r>
              <a:rPr lang="nb-NO" dirty="0" err="1" smtClean="0"/>
              <a:t>capacity</a:t>
            </a:r>
            <a:r>
              <a:rPr lang="nb-NO" dirty="0" smtClean="0"/>
              <a:t> </a:t>
            </a:r>
            <a:r>
              <a:rPr lang="nb-NO" dirty="0" err="1" smtClean="0"/>
              <a:t>rapidly</a:t>
            </a:r>
            <a:r>
              <a:rPr lang="nb-NO"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Commercial </a:t>
            </a:r>
            <a:r>
              <a:rPr lang="nb-NO" dirty="0" err="1" smtClean="0"/>
              <a:t>actors</a:t>
            </a:r>
            <a:r>
              <a:rPr lang="nb-NO" dirty="0" smtClean="0"/>
              <a:t> have </a:t>
            </a:r>
            <a:r>
              <a:rPr lang="nb-NO" dirty="0" err="1" smtClean="0"/>
              <a:t>proved</a:t>
            </a:r>
            <a:r>
              <a:rPr lang="nb-NO" dirty="0" smtClean="0"/>
              <a:t> to be </a:t>
            </a:r>
            <a:r>
              <a:rPr lang="nb-NO" dirty="0" err="1" smtClean="0"/>
              <a:t>flexible</a:t>
            </a:r>
            <a:r>
              <a:rPr lang="nb-NO" dirty="0" smtClean="0"/>
              <a:t> and </a:t>
            </a:r>
            <a:r>
              <a:rPr lang="nb-NO" dirty="0" err="1" smtClean="0"/>
              <a:t>managed</a:t>
            </a:r>
            <a:r>
              <a:rPr lang="nb-NO" dirty="0" smtClean="0"/>
              <a:t> to </a:t>
            </a:r>
            <a:r>
              <a:rPr lang="nb-NO" dirty="0" err="1" smtClean="0"/>
              <a:t>fulfill</a:t>
            </a:r>
            <a:r>
              <a:rPr lang="nb-NO" dirty="0" smtClean="0"/>
              <a:t> </a:t>
            </a:r>
            <a:r>
              <a:rPr lang="nb-NO" dirty="0" err="1" smtClean="0"/>
              <a:t>requirements</a:t>
            </a:r>
            <a:r>
              <a:rPr lang="nb-NO" dirty="0" smtClean="0"/>
              <a:t> in tender </a:t>
            </a:r>
            <a:r>
              <a:rPr lang="nb-NO" dirty="0" err="1" smtClean="0"/>
              <a:t>procedures</a:t>
            </a:r>
            <a:r>
              <a:rPr lang="nb-NO" dirty="0" smtClean="0"/>
              <a:t> </a:t>
            </a:r>
            <a:r>
              <a:rPr lang="nb-NO" dirty="0" err="1" smtClean="0"/>
              <a:t>often</a:t>
            </a:r>
            <a:r>
              <a:rPr lang="nb-NO" dirty="0" smtClean="0"/>
              <a:t> </a:t>
            </a:r>
            <a:r>
              <a:rPr lang="nb-NO" dirty="0" err="1" smtClean="0"/>
              <a:t>within</a:t>
            </a:r>
            <a:r>
              <a:rPr lang="nb-NO" dirty="0" smtClean="0"/>
              <a:t> </a:t>
            </a:r>
            <a:r>
              <a:rPr lang="nb-NO" dirty="0" err="1" smtClean="0"/>
              <a:t>short</a:t>
            </a:r>
            <a:r>
              <a:rPr lang="nb-NO" dirty="0" smtClean="0"/>
              <a:t> </a:t>
            </a:r>
            <a:r>
              <a:rPr lang="nb-NO" dirty="0" err="1" smtClean="0"/>
              <a:t>timeframes</a:t>
            </a:r>
            <a:r>
              <a:rPr lang="nb-NO" dirty="0" smtClean="0"/>
              <a:t> </a:t>
            </a:r>
            <a:r>
              <a:rPr lang="nb-NO" dirty="0" err="1" smtClean="0"/>
              <a:t>when</a:t>
            </a:r>
            <a:r>
              <a:rPr lang="nb-NO" dirty="0" smtClean="0"/>
              <a:t> </a:t>
            </a:r>
            <a:r>
              <a:rPr lang="nb-NO" dirty="0" err="1" smtClean="0"/>
              <a:t>upscaling</a:t>
            </a:r>
            <a:r>
              <a:rPr lang="nb-NO"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a:t>
            </a:r>
            <a:r>
              <a:rPr lang="nb-NO" dirty="0" err="1" smtClean="0"/>
              <a:t>Efficiency</a:t>
            </a:r>
            <a:r>
              <a:rPr lang="nb-NO" dirty="0" smtClean="0"/>
              <a:t> and </a:t>
            </a:r>
            <a:r>
              <a:rPr lang="nb-NO" dirty="0" err="1" smtClean="0"/>
              <a:t>costs</a:t>
            </a:r>
            <a:r>
              <a:rPr lang="nb-NO" dirty="0" smtClean="0"/>
              <a:t> – </a:t>
            </a:r>
            <a:r>
              <a:rPr lang="nb-NO" dirty="0" err="1" smtClean="0"/>
              <a:t>competition</a:t>
            </a:r>
            <a:r>
              <a:rPr lang="nb-NO" dirty="0" smtClean="0"/>
              <a:t> </a:t>
            </a:r>
            <a:r>
              <a:rPr lang="nb-NO" dirty="0" err="1" smtClean="0"/>
              <a:t>gives</a:t>
            </a:r>
            <a:r>
              <a:rPr lang="nb-NO" dirty="0" smtClean="0"/>
              <a:t> </a:t>
            </a:r>
            <a:r>
              <a:rPr lang="nb-NO" dirty="0" err="1" smtClean="0"/>
              <a:t>lower</a:t>
            </a:r>
            <a:r>
              <a:rPr lang="nb-NO" dirty="0" smtClean="0"/>
              <a:t> </a:t>
            </a:r>
            <a:r>
              <a:rPr lang="nb-NO" dirty="0" err="1" smtClean="0"/>
              <a:t>price</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a:t>
            </a:r>
            <a:r>
              <a:rPr lang="nb-NO" dirty="0" err="1" smtClean="0"/>
              <a:t>Quality</a:t>
            </a:r>
            <a:r>
              <a:rPr lang="nb-NO" dirty="0" smtClean="0"/>
              <a:t> </a:t>
            </a:r>
            <a:r>
              <a:rPr lang="nb-NO" dirty="0" err="1" smtClean="0"/>
              <a:t>of</a:t>
            </a:r>
            <a:r>
              <a:rPr lang="nb-NO" dirty="0" smtClean="0"/>
              <a:t> services and </a:t>
            </a:r>
            <a:r>
              <a:rPr lang="nb-NO" dirty="0" err="1" smtClean="0"/>
              <a:t>integration</a:t>
            </a:r>
            <a:r>
              <a:rPr lang="nb-NO" dirty="0" smtClean="0"/>
              <a:t> in </a:t>
            </a:r>
            <a:r>
              <a:rPr lang="nb-NO" dirty="0" err="1" smtClean="0"/>
              <a:t>main</a:t>
            </a:r>
            <a:r>
              <a:rPr lang="nb-NO" dirty="0" smtClean="0"/>
              <a:t> </a:t>
            </a:r>
            <a:r>
              <a:rPr lang="nb-NO" dirty="0" err="1" smtClean="0"/>
              <a:t>stream</a:t>
            </a:r>
            <a:r>
              <a:rPr lang="nb-NO" dirty="0" smtClean="0"/>
              <a:t> </a:t>
            </a:r>
            <a:r>
              <a:rPr lang="nb-NO" dirty="0" err="1" smtClean="0"/>
              <a:t>society</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Municipalities</a:t>
            </a:r>
            <a:r>
              <a:rPr lang="nb-NO" dirty="0" smtClean="0"/>
              <a:t> </a:t>
            </a:r>
            <a:r>
              <a:rPr lang="nb-NO" dirty="0" err="1" smtClean="0"/>
              <a:t>provide</a:t>
            </a:r>
            <a:r>
              <a:rPr lang="nb-NO" dirty="0" smtClean="0"/>
              <a:t> </a:t>
            </a:r>
            <a:r>
              <a:rPr lang="nb-NO" dirty="0" err="1" smtClean="0"/>
              <a:t>inhabitants</a:t>
            </a:r>
            <a:r>
              <a:rPr lang="nb-NO" dirty="0" smtClean="0"/>
              <a:t> </a:t>
            </a:r>
            <a:r>
              <a:rPr lang="nb-NO" dirty="0" err="1" smtClean="0"/>
              <a:t>with</a:t>
            </a:r>
            <a:r>
              <a:rPr lang="nb-NO" dirty="0" smtClean="0"/>
              <a:t> services, </a:t>
            </a:r>
            <a:r>
              <a:rPr lang="nb-NO" dirty="0" err="1" smtClean="0"/>
              <a:t>may</a:t>
            </a:r>
            <a:r>
              <a:rPr lang="nb-NO" dirty="0" smtClean="0"/>
              <a:t> have a </a:t>
            </a:r>
            <a:r>
              <a:rPr lang="nb-NO" dirty="0" err="1" smtClean="0"/>
              <a:t>long</a:t>
            </a:r>
            <a:r>
              <a:rPr lang="nb-NO" dirty="0" smtClean="0"/>
              <a:t> term and </a:t>
            </a:r>
            <a:r>
              <a:rPr lang="nb-NO" dirty="0" err="1" smtClean="0"/>
              <a:t>wholistic</a:t>
            </a:r>
            <a:r>
              <a:rPr lang="nb-NO" dirty="0" smtClean="0"/>
              <a:t> </a:t>
            </a:r>
            <a:r>
              <a:rPr lang="nb-NO" dirty="0" err="1" smtClean="0"/>
              <a:t>approach</a:t>
            </a:r>
            <a:r>
              <a:rPr lang="nb-NO" dirty="0" smtClean="0"/>
              <a:t> to </a:t>
            </a:r>
            <a:r>
              <a:rPr lang="nb-NO" dirty="0" err="1" smtClean="0"/>
              <a:t>the</a:t>
            </a:r>
            <a:r>
              <a:rPr lang="nb-NO" dirty="0" smtClean="0"/>
              <a:t> </a:t>
            </a:r>
            <a:r>
              <a:rPr lang="nb-NO" dirty="0" err="1" smtClean="0"/>
              <a:t>task</a:t>
            </a:r>
            <a:r>
              <a:rPr lang="nb-NO" dirty="0" smtClean="0"/>
              <a:t> </a:t>
            </a:r>
            <a:r>
              <a:rPr lang="nb-NO" dirty="0" err="1" smtClean="0"/>
              <a:t>of</a:t>
            </a:r>
            <a:r>
              <a:rPr lang="nb-NO" dirty="0" smtClean="0"/>
              <a:t> </a:t>
            </a:r>
            <a:r>
              <a:rPr lang="nb-NO" dirty="0" err="1" smtClean="0"/>
              <a:t>running</a:t>
            </a:r>
            <a:r>
              <a:rPr lang="nb-NO" dirty="0" smtClean="0"/>
              <a:t> </a:t>
            </a:r>
            <a:r>
              <a:rPr lang="nb-NO" dirty="0" err="1" smtClean="0"/>
              <a:t>reception</a:t>
            </a:r>
            <a:r>
              <a:rPr lang="nb-NO" dirty="0" smtClean="0"/>
              <a:t> </a:t>
            </a:r>
            <a:r>
              <a:rPr lang="nb-NO" dirty="0" err="1" smtClean="0"/>
              <a:t>centers</a:t>
            </a:r>
            <a:r>
              <a:rPr lang="nb-NO"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NGOs – </a:t>
            </a:r>
            <a:r>
              <a:rPr lang="nb-NO" dirty="0" err="1" smtClean="0"/>
              <a:t>already</a:t>
            </a:r>
            <a:r>
              <a:rPr lang="nb-NO" dirty="0" smtClean="0"/>
              <a:t> a </a:t>
            </a:r>
            <a:r>
              <a:rPr lang="nb-NO" dirty="0" err="1" smtClean="0"/>
              <a:t>strong</a:t>
            </a:r>
            <a:r>
              <a:rPr lang="nb-NO" dirty="0" smtClean="0"/>
              <a:t> </a:t>
            </a:r>
            <a:r>
              <a:rPr lang="nb-NO" dirty="0" err="1" smtClean="0"/>
              <a:t>role</a:t>
            </a:r>
            <a:r>
              <a:rPr lang="nb-NO" dirty="0" smtClean="0"/>
              <a:t> in </a:t>
            </a:r>
            <a:r>
              <a:rPr lang="nb-NO" dirty="0" err="1" smtClean="0"/>
              <a:t>society</a:t>
            </a:r>
            <a:r>
              <a:rPr lang="nb-NO" dirty="0" smtClean="0"/>
              <a:t>, </a:t>
            </a:r>
            <a:r>
              <a:rPr lang="nb-NO" dirty="0" err="1" smtClean="0"/>
              <a:t>often</a:t>
            </a:r>
            <a:r>
              <a:rPr lang="nb-NO" dirty="0" smtClean="0"/>
              <a:t> </a:t>
            </a:r>
            <a:r>
              <a:rPr lang="nb-NO" dirty="0" err="1" smtClean="0"/>
              <a:t>members</a:t>
            </a:r>
            <a:r>
              <a:rPr lang="nb-NO" dirty="0" smtClean="0"/>
              <a:t>/</a:t>
            </a:r>
            <a:r>
              <a:rPr lang="nb-NO" dirty="0" err="1" smtClean="0"/>
              <a:t>local</a:t>
            </a:r>
            <a:r>
              <a:rPr lang="nb-NO" dirty="0" smtClean="0"/>
              <a:t> </a:t>
            </a:r>
            <a:r>
              <a:rPr lang="nb-NO" dirty="0" err="1" smtClean="0"/>
              <a:t>branches</a:t>
            </a:r>
            <a:r>
              <a:rPr lang="nb-NO" dirty="0" smtClean="0"/>
              <a:t> in </a:t>
            </a:r>
            <a:r>
              <a:rPr lang="nb-NO" dirty="0" err="1" smtClean="0"/>
              <a:t>municipalities</a:t>
            </a:r>
            <a:r>
              <a:rPr lang="nb-NO" dirty="0" smtClean="0"/>
              <a:t> and </a:t>
            </a:r>
            <a:r>
              <a:rPr lang="nb-NO" dirty="0" err="1" smtClean="0"/>
              <a:t>humanitarian</a:t>
            </a:r>
            <a:r>
              <a:rPr lang="nb-NO" dirty="0" smtClean="0"/>
              <a:t> </a:t>
            </a:r>
            <a:r>
              <a:rPr lang="nb-NO" dirty="0" err="1" smtClean="0"/>
              <a:t>profile</a:t>
            </a:r>
            <a:r>
              <a:rPr lang="nb-NO" dirty="0" smtClean="0"/>
              <a:t> in line </a:t>
            </a:r>
            <a:r>
              <a:rPr lang="nb-NO" dirty="0" err="1" smtClean="0"/>
              <a:t>with</a:t>
            </a:r>
            <a:r>
              <a:rPr lang="nb-NO" dirty="0" smtClean="0"/>
              <a:t> </a:t>
            </a:r>
            <a:r>
              <a:rPr lang="nb-NO" dirty="0" err="1" smtClean="0"/>
              <a:t>the</a:t>
            </a:r>
            <a:r>
              <a:rPr lang="nb-NO" dirty="0" smtClean="0"/>
              <a:t> </a:t>
            </a:r>
            <a:r>
              <a:rPr lang="nb-NO" dirty="0" err="1" smtClean="0"/>
              <a:t>task</a:t>
            </a:r>
            <a:r>
              <a:rPr lang="nb-NO" dirty="0" smtClean="0"/>
              <a:t> </a:t>
            </a:r>
            <a:r>
              <a:rPr lang="nb-NO" dirty="0" err="1" smtClean="0"/>
              <a:t>of</a:t>
            </a:r>
            <a:r>
              <a:rPr lang="nb-NO" dirty="0" smtClean="0"/>
              <a:t> </a:t>
            </a:r>
            <a:r>
              <a:rPr lang="nb-NO" dirty="0" err="1" smtClean="0"/>
              <a:t>running</a:t>
            </a:r>
            <a:r>
              <a:rPr lang="nb-NO" dirty="0" smtClean="0"/>
              <a:t> </a:t>
            </a:r>
            <a:r>
              <a:rPr lang="nb-NO" dirty="0" err="1" smtClean="0"/>
              <a:t>centers</a:t>
            </a:r>
            <a:endParaRPr lang="nb-NO" dirty="0" smtClean="0"/>
          </a:p>
          <a:p>
            <a:pPr>
              <a:buFontTx/>
              <a:buChar char="•"/>
            </a:pPr>
            <a:endParaRPr lang="en-GB" altLang="nb-NO" dirty="0" smtClean="0"/>
          </a:p>
        </p:txBody>
      </p:sp>
      <p:sp>
        <p:nvSpPr>
          <p:cNvPr id="4" name="Plassholder for lysbildenummer 3"/>
          <p:cNvSpPr>
            <a:spLocks noGrp="1"/>
          </p:cNvSpPr>
          <p:nvPr>
            <p:ph type="sldNum" sz="quarter" idx="10"/>
          </p:nvPr>
        </p:nvSpPr>
        <p:spPr/>
        <p:txBody>
          <a:bodyPr/>
          <a:lstStyle/>
          <a:p>
            <a:fld id="{2FC66030-010A-45D7-8853-48757D66DEEC}" type="slidenum">
              <a:rPr lang="nb-NO" smtClean="0"/>
              <a:t>10</a:t>
            </a:fld>
            <a:endParaRPr lang="nb-NO"/>
          </a:p>
        </p:txBody>
      </p:sp>
    </p:spTree>
    <p:extLst>
      <p:ext uri="{BB962C8B-B14F-4D97-AF65-F5344CB8AC3E}">
        <p14:creationId xmlns:p14="http://schemas.microsoft.com/office/powerpoint/2010/main" val="1626191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10.xml"/><Relationship Id="rId10" Type="http://schemas.openxmlformats.org/officeDocument/2006/relationships/image" Target="../media/image5.png"/><Relationship Id="rId4" Type="http://schemas.openxmlformats.org/officeDocument/2006/relationships/tags" Target="../tags/tag9.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xml"/><Relationship Id="rId7" Type="http://schemas.openxmlformats.org/officeDocument/2006/relationships/oleObject" Target="../embeddings/oleObject3.bin"/><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4.xml"/><Relationship Id="rId10" Type="http://schemas.openxmlformats.org/officeDocument/2006/relationships/image" Target="../media/image5.png"/><Relationship Id="rId4" Type="http://schemas.openxmlformats.org/officeDocument/2006/relationships/tags" Target="../tags/tag13.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xml"/><Relationship Id="rId7" Type="http://schemas.openxmlformats.org/officeDocument/2006/relationships/oleObject" Target="../embeddings/oleObject4.bin"/><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18.xml"/><Relationship Id="rId10" Type="http://schemas.openxmlformats.org/officeDocument/2006/relationships/image" Target="../media/image5.png"/><Relationship Id="rId4" Type="http://schemas.openxmlformats.org/officeDocument/2006/relationships/tags" Target="../tags/tag17.xml"/><Relationship Id="rId9"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animasjon">
    <p:bg>
      <p:bgPr>
        <a:solidFill>
          <a:srgbClr val="FCFCFC"/>
        </a:solidFill>
        <a:effectLst/>
      </p:bgPr>
    </p:bg>
    <p:spTree>
      <p:nvGrpSpPr>
        <p:cNvPr id="1" name=""/>
        <p:cNvGrpSpPr/>
        <p:nvPr/>
      </p:nvGrpSpPr>
      <p:grpSpPr>
        <a:xfrm>
          <a:off x="0" y="0"/>
          <a:ext cx="0" cy="0"/>
          <a:chOff x="0" y="0"/>
          <a:chExt cx="0" cy="0"/>
        </a:xfrm>
      </p:grpSpPr>
      <p:pic>
        <p:nvPicPr>
          <p:cNvPr id="2" name="UDI_logo_ani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1689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rkelbilde høy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8" name="Plassholder for bunntekst 2"/>
          <p:cNvSpPr>
            <a:spLocks noGrp="1"/>
          </p:cNvSpPr>
          <p:nvPr>
            <p:ph type="ftr" sz="quarter" idx="10"/>
          </p:nvPr>
        </p:nvSpPr>
        <p:spPr>
          <a:xfrm>
            <a:off x="1403648" y="6265279"/>
            <a:ext cx="4896544" cy="276999"/>
          </a:xfrm>
        </p:spPr>
        <p:txBody>
          <a:bodyPr/>
          <a:lstStyle/>
          <a:p>
            <a:endParaRPr lang="nb-NO" dirty="0"/>
          </a:p>
        </p:txBody>
      </p:sp>
      <p:sp>
        <p:nvSpPr>
          <p:cNvPr id="9"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
        <p:nvSpPr>
          <p:cNvPr id="10" name="Plassholder for innhold 2"/>
          <p:cNvSpPr>
            <a:spLocks noGrp="1"/>
          </p:cNvSpPr>
          <p:nvPr>
            <p:ph idx="1"/>
          </p:nvPr>
        </p:nvSpPr>
        <p:spPr>
          <a:xfrm>
            <a:off x="630000" y="1535583"/>
            <a:ext cx="3826800" cy="4140000"/>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4" name="Plassholder for bilde 13"/>
          <p:cNvSpPr>
            <a:spLocks noGrp="1"/>
          </p:cNvSpPr>
          <p:nvPr>
            <p:ph type="pic" sz="quarter" idx="13" hasCustomPrompt="1"/>
          </p:nvPr>
        </p:nvSpPr>
        <p:spPr>
          <a:xfrm>
            <a:off x="4687200" y="1537200"/>
            <a:ext cx="3826800" cy="3826800"/>
          </a:xfrm>
          <a:prstGeom prst="ellipse">
            <a:avLst/>
          </a:prstGeom>
        </p:spPr>
        <p:txBody>
          <a:bodyPr tIns="540000"/>
          <a:lstStyle>
            <a:lvl1pPr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162017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elbilde venst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8" name="Plassholder for bunntekst 2"/>
          <p:cNvSpPr>
            <a:spLocks noGrp="1"/>
          </p:cNvSpPr>
          <p:nvPr>
            <p:ph type="ftr" sz="quarter" idx="10"/>
          </p:nvPr>
        </p:nvSpPr>
        <p:spPr>
          <a:xfrm>
            <a:off x="1403648" y="6265279"/>
            <a:ext cx="4896544" cy="276999"/>
          </a:xfrm>
        </p:spPr>
        <p:txBody>
          <a:bodyPr/>
          <a:lstStyle/>
          <a:p>
            <a:endParaRPr lang="nb-NO" dirty="0"/>
          </a:p>
        </p:txBody>
      </p:sp>
      <p:sp>
        <p:nvSpPr>
          <p:cNvPr id="9"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
        <p:nvSpPr>
          <p:cNvPr id="10" name="Plassholder for innhold 2"/>
          <p:cNvSpPr>
            <a:spLocks noGrp="1"/>
          </p:cNvSpPr>
          <p:nvPr>
            <p:ph idx="1"/>
          </p:nvPr>
        </p:nvSpPr>
        <p:spPr>
          <a:xfrm>
            <a:off x="4687200" y="1537200"/>
            <a:ext cx="3826800" cy="4140000"/>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4" name="Plassholder for bilde 13"/>
          <p:cNvSpPr>
            <a:spLocks noGrp="1"/>
          </p:cNvSpPr>
          <p:nvPr>
            <p:ph type="pic" sz="quarter" idx="13" hasCustomPrompt="1"/>
          </p:nvPr>
        </p:nvSpPr>
        <p:spPr>
          <a:xfrm>
            <a:off x="630000" y="1537200"/>
            <a:ext cx="3826800" cy="3826800"/>
          </a:xfrm>
          <a:prstGeom prst="ellipse">
            <a:avLst/>
          </a:prstGeom>
        </p:spPr>
        <p:txBody>
          <a:bodyPr tIns="540000"/>
          <a:lstStyle>
            <a:lvl1pPr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16201717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llomside gu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725823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7" name="think-cell Slide" r:id="rId6" imgW="270" imgH="270" progId="">
                  <p:embed/>
                </p:oleObj>
              </mc:Choice>
              <mc:Fallback>
                <p:oleObj name="think-cell Slide" r:id="rId6" imgW="270" imgH="27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ktangel 5"/>
          <p:cNvSpPr/>
          <p:nvPr userDrawn="1">
            <p:custDataLst>
              <p:tags r:id="rId3"/>
            </p:custDataLst>
          </p:nvPr>
        </p:nvSpPr>
        <p:spPr>
          <a:xfrm>
            <a:off x="378000" y="378000"/>
            <a:ext cx="8388000" cy="5346000"/>
          </a:xfrm>
          <a:prstGeom prst="rect">
            <a:avLst/>
          </a:prstGeom>
          <a:solidFill>
            <a:srgbClr val="FFF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custDataLst>
              <p:tags r:id="rId4"/>
            </p:custDataLst>
          </p:nvPr>
        </p:nvSpPr>
        <p:spPr/>
        <p:txBody>
          <a:bodyPr/>
          <a:lstStyle/>
          <a:p>
            <a:r>
              <a:rPr lang="en-US" smtClean="0"/>
              <a:t>Click to edit Master title style</a:t>
            </a:r>
            <a:endParaRPr lang="nb-NO"/>
          </a:p>
        </p:txBody>
      </p:sp>
      <p:sp>
        <p:nvSpPr>
          <p:cNvPr id="9" name="Plassholder for bunntekst 2"/>
          <p:cNvSpPr>
            <a:spLocks noGrp="1"/>
          </p:cNvSpPr>
          <p:nvPr>
            <p:ph type="ftr" sz="quarter" idx="10"/>
          </p:nvPr>
        </p:nvSpPr>
        <p:spPr>
          <a:xfrm>
            <a:off x="1403648" y="6265279"/>
            <a:ext cx="4896544" cy="276999"/>
          </a:xfrm>
        </p:spPr>
        <p:txBody>
          <a:bodyPr/>
          <a:lstStyle/>
          <a:p>
            <a:endParaRPr lang="nb-NO" dirty="0"/>
          </a:p>
        </p:txBody>
      </p:sp>
      <p:sp>
        <p:nvSpPr>
          <p:cNvPr id="10"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
        <p:nvSpPr>
          <p:cNvPr id="11" name="Plassholder for innhold 2"/>
          <p:cNvSpPr>
            <a:spLocks noGrp="1"/>
          </p:cNvSpPr>
          <p:nvPr>
            <p:ph idx="1"/>
          </p:nvPr>
        </p:nvSpPr>
        <p:spPr>
          <a:xfrm>
            <a:off x="630000" y="1736531"/>
            <a:ext cx="7884000" cy="3708693"/>
          </a:xfrm>
        </p:spPr>
        <p:txBody>
          <a:bodyPr>
            <a:normAutofit/>
          </a:bodyPr>
          <a:lstStyle>
            <a:lvl1pPr marL="0" indent="0">
              <a:buNone/>
              <a:defRPr sz="4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89946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llomside grøn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965470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4" name="think-cell Slide" r:id="rId6" imgW="270" imgH="270" progId="">
                  <p:embed/>
                </p:oleObj>
              </mc:Choice>
              <mc:Fallback>
                <p:oleObj name="think-cell Slide" r:id="rId6" imgW="270" imgH="27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ktangel 5"/>
          <p:cNvSpPr/>
          <p:nvPr userDrawn="1">
            <p:custDataLst>
              <p:tags r:id="rId3"/>
            </p:custDataLst>
          </p:nvPr>
        </p:nvSpPr>
        <p:spPr>
          <a:xfrm>
            <a:off x="378000" y="378000"/>
            <a:ext cx="8388000" cy="5346000"/>
          </a:xfrm>
          <a:prstGeom prst="rect">
            <a:avLst/>
          </a:prstGeom>
          <a:solidFill>
            <a:srgbClr val="60B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custDataLst>
              <p:tags r:id="rId4"/>
            </p:custDataLst>
          </p:nvPr>
        </p:nvSpPr>
        <p:spPr/>
        <p:txBody>
          <a:bodyPr/>
          <a:lstStyle>
            <a:lvl1pPr>
              <a:defRPr>
                <a:solidFill>
                  <a:schemeClr val="bg1"/>
                </a:solidFill>
              </a:defRPr>
            </a:lvl1pPr>
          </a:lstStyle>
          <a:p>
            <a:r>
              <a:rPr lang="en-US" smtClean="0"/>
              <a:t>Click to edit Master title style</a:t>
            </a:r>
            <a:endParaRPr lang="nb-NO"/>
          </a:p>
        </p:txBody>
      </p:sp>
      <p:sp>
        <p:nvSpPr>
          <p:cNvPr id="8" name="Plassholder for innhold 2"/>
          <p:cNvSpPr>
            <a:spLocks noGrp="1"/>
          </p:cNvSpPr>
          <p:nvPr>
            <p:ph idx="1"/>
          </p:nvPr>
        </p:nvSpPr>
        <p:spPr>
          <a:xfrm>
            <a:off x="630000" y="1736531"/>
            <a:ext cx="7884000" cy="3708693"/>
          </a:xfrm>
        </p:spPr>
        <p:txBody>
          <a:bodyPr>
            <a:normAutofit/>
          </a:bodyPr>
          <a:lstStyle>
            <a:lvl1pPr marL="0" indent="0">
              <a:buNone/>
              <a:defRPr sz="4000">
                <a:solidFill>
                  <a:schemeClr val="bg1"/>
                </a:solidFill>
              </a:defRPr>
            </a:lvl1pPr>
          </a:lstStyle>
          <a:p>
            <a:pPr lvl="0"/>
            <a:r>
              <a:rPr lang="en-US" smtClean="0"/>
              <a:t>Click to edit Master text styles</a:t>
            </a:r>
          </a:p>
        </p:txBody>
      </p:sp>
      <p:sp>
        <p:nvSpPr>
          <p:cNvPr id="9" name="Plassholder for bunntekst 2"/>
          <p:cNvSpPr>
            <a:spLocks noGrp="1"/>
          </p:cNvSpPr>
          <p:nvPr>
            <p:ph type="ftr" sz="quarter" idx="10"/>
          </p:nvPr>
        </p:nvSpPr>
        <p:spPr>
          <a:xfrm>
            <a:off x="1403648" y="6265279"/>
            <a:ext cx="4896544" cy="276999"/>
          </a:xfrm>
        </p:spPr>
        <p:txBody>
          <a:bodyPr/>
          <a:lstStyle/>
          <a:p>
            <a:endParaRPr lang="nb-NO" dirty="0"/>
          </a:p>
        </p:txBody>
      </p:sp>
      <p:sp>
        <p:nvSpPr>
          <p:cNvPr id="10"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Tree>
    <p:extLst>
      <p:ext uri="{BB962C8B-B14F-4D97-AF65-F5344CB8AC3E}">
        <p14:creationId xmlns:p14="http://schemas.microsoft.com/office/powerpoint/2010/main" val="368456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side">
    <p:spTree>
      <p:nvGrpSpPr>
        <p:cNvPr id="1" name=""/>
        <p:cNvGrpSpPr/>
        <p:nvPr/>
      </p:nvGrpSpPr>
      <p:grpSpPr>
        <a:xfrm>
          <a:off x="0" y="0"/>
          <a:ext cx="0" cy="0"/>
          <a:chOff x="0" y="0"/>
          <a:chExt cx="0" cy="0"/>
        </a:xfrm>
      </p:grpSpPr>
      <p:sp>
        <p:nvSpPr>
          <p:cNvPr id="5" name="Plassholder for bunntekst 2"/>
          <p:cNvSpPr>
            <a:spLocks noGrp="1"/>
          </p:cNvSpPr>
          <p:nvPr>
            <p:ph type="ftr" sz="quarter" idx="10"/>
          </p:nvPr>
        </p:nvSpPr>
        <p:spPr>
          <a:xfrm>
            <a:off x="1403648" y="6265279"/>
            <a:ext cx="4896544" cy="276999"/>
          </a:xfrm>
        </p:spPr>
        <p:txBody>
          <a:bodyPr/>
          <a:lstStyle/>
          <a:p>
            <a:endParaRPr lang="nb-NO" dirty="0"/>
          </a:p>
        </p:txBody>
      </p:sp>
      <p:sp>
        <p:nvSpPr>
          <p:cNvPr id="6"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Tree>
    <p:extLst>
      <p:ext uri="{BB962C8B-B14F-4D97-AF65-F5344CB8AC3E}">
        <p14:creationId xmlns:p14="http://schemas.microsoft.com/office/powerpoint/2010/main" val="84526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utts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Sylinder 2"/>
          <p:cNvSpPr txBox="1"/>
          <p:nvPr userDrawn="1"/>
        </p:nvSpPr>
        <p:spPr>
          <a:xfrm>
            <a:off x="7247222" y="6223824"/>
            <a:ext cx="1364541" cy="369332"/>
          </a:xfrm>
          <a:prstGeom prst="rect">
            <a:avLst/>
          </a:prstGeom>
          <a:noFill/>
        </p:spPr>
        <p:txBody>
          <a:bodyPr wrap="none" rtlCol="0">
            <a:spAutoFit/>
          </a:bodyPr>
          <a:lstStyle/>
          <a:p>
            <a:r>
              <a:rPr lang="nb-NO" dirty="0" err="1" smtClean="0">
                <a:solidFill>
                  <a:srgbClr val="C8373C"/>
                </a:solidFill>
              </a:rPr>
              <a:t>www.udi.no</a:t>
            </a:r>
            <a:endParaRPr lang="nb-NO" dirty="0">
              <a:solidFill>
                <a:srgbClr val="C8373C"/>
              </a:solidFill>
            </a:endParaRPr>
          </a:p>
        </p:txBody>
      </p:sp>
      <p:pic>
        <p:nvPicPr>
          <p:cNvPr id="7" name="Bilde 11" descr="logo_600dpi.png"/>
          <p:cNvPicPr>
            <a:picLocks noChangeAspect="1"/>
          </p:cNvPicPr>
          <p:nvPr userDrawn="1"/>
        </p:nvPicPr>
        <p:blipFill>
          <a:blip r:embed="rId3" cstate="print"/>
          <a:stretch>
            <a:fillRect/>
          </a:stretch>
        </p:blipFill>
        <p:spPr>
          <a:xfrm>
            <a:off x="0" y="0"/>
            <a:ext cx="1700787" cy="1069850"/>
          </a:xfrm>
          <a:prstGeom prst="rect">
            <a:avLst/>
          </a:prstGeom>
        </p:spPr>
      </p:pic>
      <p:pic>
        <p:nvPicPr>
          <p:cNvPr id="8" name="Bilde 12" descr="tekst_bunn_600dpi.png"/>
          <p:cNvPicPr>
            <a:picLocks noChangeAspect="1"/>
          </p:cNvPicPr>
          <p:nvPr userDrawn="1"/>
        </p:nvPicPr>
        <p:blipFill>
          <a:blip r:embed="rId4" cstate="print"/>
          <a:stretch>
            <a:fillRect/>
          </a:stretch>
        </p:blipFill>
        <p:spPr>
          <a:xfrm>
            <a:off x="3175" y="5961886"/>
            <a:ext cx="2057404" cy="896114"/>
          </a:xfrm>
          <a:prstGeom prst="rect">
            <a:avLst/>
          </a:prstGeom>
        </p:spPr>
      </p:pic>
      <p:sp>
        <p:nvSpPr>
          <p:cNvPr id="2" name="Plassholder for bunntekst 1"/>
          <p:cNvSpPr>
            <a:spLocks noGrp="1"/>
          </p:cNvSpPr>
          <p:nvPr>
            <p:ph type="ftr" sz="quarter" idx="10"/>
          </p:nvPr>
        </p:nvSpPr>
        <p:spPr>
          <a:xfrm>
            <a:off x="0" y="0"/>
            <a:ext cx="0" cy="0"/>
          </a:xfrm>
        </p:spPr>
        <p:txBody>
          <a:bodyPr/>
          <a:lstStyle>
            <a:lvl1pPr>
              <a:defRPr sz="100">
                <a:solidFill>
                  <a:schemeClr val="bg1"/>
                </a:solidFill>
              </a:defRPr>
            </a:lvl1pPr>
          </a:lstStyle>
          <a:p>
            <a:endParaRPr lang="nb-NO" dirty="0"/>
          </a:p>
        </p:txBody>
      </p:sp>
      <p:sp>
        <p:nvSpPr>
          <p:cNvPr id="4" name="Plassholder for lysbildenummer 3"/>
          <p:cNvSpPr>
            <a:spLocks noGrp="1"/>
          </p:cNvSpPr>
          <p:nvPr>
            <p:ph type="sldNum" sz="quarter" idx="11"/>
          </p:nvPr>
        </p:nvSpPr>
        <p:spPr>
          <a:xfrm>
            <a:off x="0" y="-23083"/>
            <a:ext cx="0" cy="0"/>
          </a:xfrm>
        </p:spPr>
        <p:txBody>
          <a:bodyPr>
            <a:normAutofit/>
          </a:bodyPr>
          <a:lstStyle>
            <a:lvl1pPr>
              <a:defRPr sz="100">
                <a:solidFill>
                  <a:schemeClr val="bg1"/>
                </a:solidFill>
              </a:defRPr>
            </a:lvl1pPr>
          </a:lstStyle>
          <a:p>
            <a:fld id="{BB087720-8024-4DD6-978D-6C7F11933EA5}" type="slidenum">
              <a:rPr lang="nb-NO" smtClean="0"/>
              <a:pPr/>
              <a:t>‹#›</a:t>
            </a:fld>
            <a:endParaRPr lang="nb-NO" dirty="0"/>
          </a:p>
        </p:txBody>
      </p:sp>
      <p:sp>
        <p:nvSpPr>
          <p:cNvPr id="6" name="Tittel 5"/>
          <p:cNvSpPr>
            <a:spLocks noGrp="1"/>
          </p:cNvSpPr>
          <p:nvPr>
            <p:ph type="title"/>
          </p:nvPr>
        </p:nvSpPr>
        <p:spPr>
          <a:xfrm>
            <a:off x="0" y="0"/>
            <a:ext cx="0" cy="0"/>
          </a:xfrm>
        </p:spPr>
        <p:txBody>
          <a:bodyPr>
            <a:normAutofit/>
          </a:bodyPr>
          <a:lstStyle>
            <a:lvl1pPr>
              <a:defRPr sz="100">
                <a:solidFill>
                  <a:schemeClr val="bg1"/>
                </a:solidFill>
              </a:defRPr>
            </a:lvl1pPr>
          </a:lstStyle>
          <a:p>
            <a:r>
              <a:rPr lang="en-US" smtClean="0"/>
              <a:t>Click to edit Master title style</a:t>
            </a:r>
            <a:endParaRPr lang="nb-NO" dirty="0"/>
          </a:p>
        </p:txBody>
      </p:sp>
    </p:spTree>
    <p:extLst>
      <p:ext uri="{BB962C8B-B14F-4D97-AF65-F5344CB8AC3E}">
        <p14:creationId xmlns:p14="http://schemas.microsoft.com/office/powerpoint/2010/main" val="189461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orside grå">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1313941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 name="think-cell Slide" r:id="rId7" imgW="270" imgH="270" progId="">
                  <p:embed/>
                </p:oleObj>
              </mc:Choice>
              <mc:Fallback>
                <p:oleObj name="think-cell Slide" r:id="rId7" imgW="270" imgH="270" progId="">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ktangel 8"/>
          <p:cNvSpPr/>
          <p:nvPr userDrawn="1">
            <p:custDataLst>
              <p:tags r:id="rId3"/>
            </p:custDataLst>
          </p:nvPr>
        </p:nvSpPr>
        <p:spPr>
          <a:xfrm>
            <a:off x="378000" y="1591200"/>
            <a:ext cx="8388000" cy="4140000"/>
          </a:xfrm>
          <a:prstGeom prst="rect">
            <a:avLst/>
          </a:prstGeom>
          <a:solidFill>
            <a:srgbClr val="858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ctrTitle"/>
            <p:custDataLst>
              <p:tags r:id="rId4"/>
            </p:custDataLst>
          </p:nvPr>
        </p:nvSpPr>
        <p:spPr>
          <a:xfrm>
            <a:off x="648000" y="1737093"/>
            <a:ext cx="7772400" cy="646331"/>
          </a:xfrm>
        </p:spPr>
        <p:txBody>
          <a:bodyPr lIns="0" tIns="0" rIns="0" bIns="0" anchor="t" anchorCtr="0">
            <a:spAutoFit/>
          </a:bodyPr>
          <a:lstStyle>
            <a:lvl1pPr algn="l">
              <a:defRPr sz="4200">
                <a:solidFill>
                  <a:schemeClr val="bg1"/>
                </a:solidFill>
              </a:defRPr>
            </a:lvl1pPr>
          </a:lstStyle>
          <a:p>
            <a:r>
              <a:rPr lang="en-US" smtClean="0"/>
              <a:t>Click to edit Master title style</a:t>
            </a:r>
            <a:endParaRPr lang="nb-NO" dirty="0"/>
          </a:p>
        </p:txBody>
      </p:sp>
      <p:sp>
        <p:nvSpPr>
          <p:cNvPr id="3" name="Undertittel 2"/>
          <p:cNvSpPr>
            <a:spLocks noGrp="1"/>
          </p:cNvSpPr>
          <p:nvPr>
            <p:ph type="subTitle" idx="1"/>
            <p:custDataLst>
              <p:tags r:id="rId5"/>
            </p:custDataLst>
          </p:nvPr>
        </p:nvSpPr>
        <p:spPr>
          <a:xfrm>
            <a:off x="648000" y="3651719"/>
            <a:ext cx="7772400" cy="392415"/>
          </a:xfrm>
        </p:spPr>
        <p:txBody>
          <a:bodyPr wrap="square" lIns="0" tIns="0" rIns="0" bIns="0" anchor="t" anchorCtr="0">
            <a:spAutoFit/>
          </a:bodyPr>
          <a:lstStyle>
            <a:lvl1pPr marL="0" indent="0" algn="l">
              <a:buNone/>
              <a:defRPr sz="255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pic>
        <p:nvPicPr>
          <p:cNvPr id="12" name="Bilde 11" descr="logo_600dpi.png"/>
          <p:cNvPicPr>
            <a:picLocks noChangeAspect="1"/>
          </p:cNvPicPr>
          <p:nvPr userDrawn="1"/>
        </p:nvPicPr>
        <p:blipFill>
          <a:blip r:embed="rId9" cstate="print"/>
          <a:stretch>
            <a:fillRect/>
          </a:stretch>
        </p:blipFill>
        <p:spPr>
          <a:xfrm>
            <a:off x="0" y="0"/>
            <a:ext cx="1700787" cy="1069850"/>
          </a:xfrm>
          <a:prstGeom prst="rect">
            <a:avLst/>
          </a:prstGeom>
        </p:spPr>
      </p:pic>
      <p:pic>
        <p:nvPicPr>
          <p:cNvPr id="13" name="Bilde 12" descr="tekst_bunn_600dpi.png"/>
          <p:cNvPicPr>
            <a:picLocks noChangeAspect="1"/>
          </p:cNvPicPr>
          <p:nvPr userDrawn="1"/>
        </p:nvPicPr>
        <p:blipFill>
          <a:blip r:embed="rId10" cstate="print"/>
          <a:stretch>
            <a:fillRect/>
          </a:stretch>
        </p:blipFill>
        <p:spPr>
          <a:xfrm>
            <a:off x="3175" y="5961886"/>
            <a:ext cx="2057404" cy="896114"/>
          </a:xfrm>
          <a:prstGeom prst="rect">
            <a:avLst/>
          </a:prstGeom>
        </p:spPr>
      </p:pic>
      <p:sp>
        <p:nvSpPr>
          <p:cNvPr id="14" name="Plassholder for lysbildenummer 13"/>
          <p:cNvSpPr>
            <a:spLocks noGrp="1"/>
          </p:cNvSpPr>
          <p:nvPr>
            <p:ph type="sldNum" sz="quarter" idx="10"/>
          </p:nvPr>
        </p:nvSpPr>
        <p:spPr>
          <a:xfrm>
            <a:off x="0" y="0"/>
            <a:ext cx="0" cy="0"/>
          </a:xfrm>
        </p:spPr>
        <p:txBody>
          <a:bodyPr/>
          <a:lstStyle>
            <a:lvl1pPr>
              <a:defRPr sz="100">
                <a:solidFill>
                  <a:schemeClr val="bg1"/>
                </a:solidFill>
              </a:defRPr>
            </a:lvl1pPr>
          </a:lstStyle>
          <a:p>
            <a:r>
              <a:rPr lang="nb-NO" smtClean="0"/>
              <a:t>Side </a:t>
            </a:r>
            <a:fld id="{BB087720-8024-4DD6-978D-6C7F11933EA5}" type="slidenum">
              <a:rPr lang="nb-NO" smtClean="0"/>
              <a:pPr/>
              <a:t>‹#›</a:t>
            </a:fld>
            <a:endParaRPr lang="nb-NO" dirty="0"/>
          </a:p>
        </p:txBody>
      </p:sp>
      <p:sp>
        <p:nvSpPr>
          <p:cNvPr id="15" name="Plassholder for bunntekst 14"/>
          <p:cNvSpPr>
            <a:spLocks noGrp="1"/>
          </p:cNvSpPr>
          <p:nvPr>
            <p:ph type="ftr" sz="quarter" idx="11"/>
          </p:nvPr>
        </p:nvSpPr>
        <p:spPr>
          <a:xfrm>
            <a:off x="0" y="0"/>
            <a:ext cx="0" cy="0"/>
          </a:xfrm>
        </p:spPr>
        <p:txBody>
          <a:bodyPr/>
          <a:lstStyle>
            <a:lvl1pPr>
              <a:defRPr sz="100">
                <a:solidFill>
                  <a:schemeClr val="bg1"/>
                </a:solidFill>
              </a:defRPr>
            </a:lvl1pPr>
          </a:lstStyle>
          <a:p>
            <a:endParaRPr lang="nb-NO" dirty="0"/>
          </a:p>
        </p:txBody>
      </p:sp>
    </p:spTree>
    <p:extLst>
      <p:ext uri="{BB962C8B-B14F-4D97-AF65-F5344CB8AC3E}">
        <p14:creationId xmlns:p14="http://schemas.microsoft.com/office/powerpoint/2010/main" val="64921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orside grønn">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28430461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8" name="think-cell Slide" r:id="rId7" imgW="270" imgH="270" progId="">
                  <p:embed/>
                </p:oleObj>
              </mc:Choice>
              <mc:Fallback>
                <p:oleObj name="think-cell Slide" r:id="rId7" imgW="270" imgH="270" progId="">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ktangel 8"/>
          <p:cNvSpPr/>
          <p:nvPr userDrawn="1">
            <p:custDataLst>
              <p:tags r:id="rId3"/>
            </p:custDataLst>
          </p:nvPr>
        </p:nvSpPr>
        <p:spPr>
          <a:xfrm>
            <a:off x="378000" y="1591200"/>
            <a:ext cx="8388000" cy="4140000"/>
          </a:xfrm>
          <a:prstGeom prst="rect">
            <a:avLst/>
          </a:prstGeom>
          <a:solidFill>
            <a:srgbClr val="60B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ctrTitle"/>
            <p:custDataLst>
              <p:tags r:id="rId4"/>
            </p:custDataLst>
          </p:nvPr>
        </p:nvSpPr>
        <p:spPr>
          <a:xfrm>
            <a:off x="648000" y="1737093"/>
            <a:ext cx="7772400" cy="646331"/>
          </a:xfrm>
        </p:spPr>
        <p:txBody>
          <a:bodyPr lIns="0" tIns="0" rIns="0" bIns="0" anchor="t" anchorCtr="0">
            <a:spAutoFit/>
          </a:bodyPr>
          <a:lstStyle>
            <a:lvl1pPr algn="l">
              <a:defRPr sz="4200">
                <a:solidFill>
                  <a:schemeClr val="bg1"/>
                </a:solidFill>
              </a:defRPr>
            </a:lvl1pPr>
          </a:lstStyle>
          <a:p>
            <a:r>
              <a:rPr lang="en-US" smtClean="0"/>
              <a:t>Click to edit Master title style</a:t>
            </a:r>
            <a:endParaRPr lang="nb-NO" dirty="0"/>
          </a:p>
        </p:txBody>
      </p:sp>
      <p:sp>
        <p:nvSpPr>
          <p:cNvPr id="3" name="Undertittel 2"/>
          <p:cNvSpPr>
            <a:spLocks noGrp="1"/>
          </p:cNvSpPr>
          <p:nvPr>
            <p:ph type="subTitle" idx="1"/>
            <p:custDataLst>
              <p:tags r:id="rId5"/>
            </p:custDataLst>
          </p:nvPr>
        </p:nvSpPr>
        <p:spPr>
          <a:xfrm>
            <a:off x="648000" y="3651719"/>
            <a:ext cx="7772400" cy="392415"/>
          </a:xfrm>
        </p:spPr>
        <p:txBody>
          <a:bodyPr wrap="square" lIns="0" tIns="0" rIns="0" bIns="0" anchor="t" anchorCtr="0">
            <a:spAutoFit/>
          </a:bodyPr>
          <a:lstStyle>
            <a:lvl1pPr marL="0" indent="0" algn="l">
              <a:buNone/>
              <a:defRPr sz="255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pic>
        <p:nvPicPr>
          <p:cNvPr id="11" name="Bilde 10" descr="logo_600dpi.png"/>
          <p:cNvPicPr>
            <a:picLocks noChangeAspect="1"/>
          </p:cNvPicPr>
          <p:nvPr userDrawn="1"/>
        </p:nvPicPr>
        <p:blipFill>
          <a:blip r:embed="rId9" cstate="print"/>
          <a:stretch>
            <a:fillRect/>
          </a:stretch>
        </p:blipFill>
        <p:spPr>
          <a:xfrm>
            <a:off x="0" y="0"/>
            <a:ext cx="1700787" cy="1069850"/>
          </a:xfrm>
          <a:prstGeom prst="rect">
            <a:avLst/>
          </a:prstGeom>
        </p:spPr>
      </p:pic>
      <p:pic>
        <p:nvPicPr>
          <p:cNvPr id="12" name="Bilde 11" descr="tekst_bunn_600dpi.png"/>
          <p:cNvPicPr>
            <a:picLocks noChangeAspect="1"/>
          </p:cNvPicPr>
          <p:nvPr userDrawn="1"/>
        </p:nvPicPr>
        <p:blipFill>
          <a:blip r:embed="rId10" cstate="print"/>
          <a:stretch>
            <a:fillRect/>
          </a:stretch>
        </p:blipFill>
        <p:spPr>
          <a:xfrm>
            <a:off x="3175" y="5961886"/>
            <a:ext cx="2057404" cy="896114"/>
          </a:xfrm>
          <a:prstGeom prst="rect">
            <a:avLst/>
          </a:prstGeom>
        </p:spPr>
      </p:pic>
    </p:spTree>
    <p:extLst>
      <p:ext uri="{BB962C8B-B14F-4D97-AF65-F5344CB8AC3E}">
        <p14:creationId xmlns:p14="http://schemas.microsoft.com/office/powerpoint/2010/main" val="116104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Forside blå">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29080670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2" name="think-cell Slide" r:id="rId7" imgW="270" imgH="270" progId="">
                  <p:embed/>
                </p:oleObj>
              </mc:Choice>
              <mc:Fallback>
                <p:oleObj name="think-cell Slide" r:id="rId7" imgW="270" imgH="270" progId="">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ktangel 8"/>
          <p:cNvSpPr/>
          <p:nvPr userDrawn="1">
            <p:custDataLst>
              <p:tags r:id="rId3"/>
            </p:custDataLst>
          </p:nvPr>
        </p:nvSpPr>
        <p:spPr>
          <a:xfrm>
            <a:off x="378000" y="1591200"/>
            <a:ext cx="8388000" cy="4140000"/>
          </a:xfrm>
          <a:prstGeom prst="rect">
            <a:avLst/>
          </a:prstGeom>
          <a:solidFill>
            <a:srgbClr val="35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ctrTitle"/>
            <p:custDataLst>
              <p:tags r:id="rId4"/>
            </p:custDataLst>
          </p:nvPr>
        </p:nvSpPr>
        <p:spPr>
          <a:xfrm>
            <a:off x="648000" y="1737093"/>
            <a:ext cx="7772400" cy="646331"/>
          </a:xfrm>
        </p:spPr>
        <p:txBody>
          <a:bodyPr lIns="0" tIns="0" rIns="0" bIns="0" anchor="t" anchorCtr="0">
            <a:spAutoFit/>
          </a:bodyPr>
          <a:lstStyle>
            <a:lvl1pPr algn="l">
              <a:defRPr sz="4200">
                <a:solidFill>
                  <a:schemeClr val="bg1"/>
                </a:solidFill>
              </a:defRPr>
            </a:lvl1pPr>
          </a:lstStyle>
          <a:p>
            <a:r>
              <a:rPr lang="en-US" smtClean="0"/>
              <a:t>Click to edit Master title style</a:t>
            </a:r>
            <a:endParaRPr lang="nb-NO" dirty="0"/>
          </a:p>
        </p:txBody>
      </p:sp>
      <p:sp>
        <p:nvSpPr>
          <p:cNvPr id="3" name="Undertittel 2"/>
          <p:cNvSpPr>
            <a:spLocks noGrp="1"/>
          </p:cNvSpPr>
          <p:nvPr>
            <p:ph type="subTitle" idx="1"/>
            <p:custDataLst>
              <p:tags r:id="rId5"/>
            </p:custDataLst>
          </p:nvPr>
        </p:nvSpPr>
        <p:spPr>
          <a:xfrm>
            <a:off x="648000" y="3651719"/>
            <a:ext cx="7772400" cy="392415"/>
          </a:xfrm>
        </p:spPr>
        <p:txBody>
          <a:bodyPr wrap="square" lIns="0" tIns="0" rIns="0" bIns="0" anchor="t" anchorCtr="0">
            <a:spAutoFit/>
          </a:bodyPr>
          <a:lstStyle>
            <a:lvl1pPr marL="0" indent="0" algn="l">
              <a:buNone/>
              <a:defRPr sz="255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pic>
        <p:nvPicPr>
          <p:cNvPr id="11" name="Bilde 10" descr="logo_600dpi.png"/>
          <p:cNvPicPr>
            <a:picLocks noChangeAspect="1"/>
          </p:cNvPicPr>
          <p:nvPr userDrawn="1"/>
        </p:nvPicPr>
        <p:blipFill>
          <a:blip r:embed="rId9" cstate="print"/>
          <a:stretch>
            <a:fillRect/>
          </a:stretch>
        </p:blipFill>
        <p:spPr>
          <a:xfrm>
            <a:off x="0" y="0"/>
            <a:ext cx="1700787" cy="1069850"/>
          </a:xfrm>
          <a:prstGeom prst="rect">
            <a:avLst/>
          </a:prstGeom>
        </p:spPr>
      </p:pic>
      <p:pic>
        <p:nvPicPr>
          <p:cNvPr id="12" name="Bilde 11" descr="tekst_bunn_600dpi.png"/>
          <p:cNvPicPr>
            <a:picLocks noChangeAspect="1"/>
          </p:cNvPicPr>
          <p:nvPr userDrawn="1"/>
        </p:nvPicPr>
        <p:blipFill>
          <a:blip r:embed="rId10" cstate="print"/>
          <a:stretch>
            <a:fillRect/>
          </a:stretch>
        </p:blipFill>
        <p:spPr>
          <a:xfrm>
            <a:off x="3175" y="5961886"/>
            <a:ext cx="2057404" cy="896114"/>
          </a:xfrm>
          <a:prstGeom prst="rect">
            <a:avLst/>
          </a:prstGeom>
        </p:spPr>
      </p:pic>
    </p:spTree>
    <p:extLst>
      <p:ext uri="{BB962C8B-B14F-4D97-AF65-F5344CB8AC3E}">
        <p14:creationId xmlns:p14="http://schemas.microsoft.com/office/powerpoint/2010/main" val="419489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inn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7" name="Plassholder for bunntekst 2"/>
          <p:cNvSpPr>
            <a:spLocks noGrp="1"/>
          </p:cNvSpPr>
          <p:nvPr>
            <p:ph type="ftr" sz="quarter" idx="10"/>
          </p:nvPr>
        </p:nvSpPr>
        <p:spPr>
          <a:xfrm>
            <a:off x="1403648" y="6265279"/>
            <a:ext cx="4896544" cy="276999"/>
          </a:xfrm>
        </p:spPr>
        <p:txBody>
          <a:bodyPr/>
          <a:lstStyle/>
          <a:p>
            <a:endParaRPr lang="nb-NO" dirty="0"/>
          </a:p>
        </p:txBody>
      </p:sp>
      <p:sp>
        <p:nvSpPr>
          <p:cNvPr id="8"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Tree>
    <p:extLst>
      <p:ext uri="{BB962C8B-B14F-4D97-AF65-F5344CB8AC3E}">
        <p14:creationId xmlns:p14="http://schemas.microsoft.com/office/powerpoint/2010/main" val="186466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mindre tekststørrels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innhold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7" name="Plassholder for bunntekst 2"/>
          <p:cNvSpPr>
            <a:spLocks noGrp="1"/>
          </p:cNvSpPr>
          <p:nvPr>
            <p:ph type="ftr" sz="quarter" idx="10"/>
          </p:nvPr>
        </p:nvSpPr>
        <p:spPr>
          <a:xfrm>
            <a:off x="1403648" y="6265279"/>
            <a:ext cx="4896544" cy="276999"/>
          </a:xfrm>
        </p:spPr>
        <p:txBody>
          <a:bodyPr/>
          <a:lstStyle/>
          <a:p>
            <a:endParaRPr lang="nb-NO" dirty="0"/>
          </a:p>
        </p:txBody>
      </p:sp>
      <p:sp>
        <p:nvSpPr>
          <p:cNvPr id="8"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Tree>
    <p:extLst>
      <p:ext uri="{BB962C8B-B14F-4D97-AF65-F5344CB8AC3E}">
        <p14:creationId xmlns:p14="http://schemas.microsoft.com/office/powerpoint/2010/main" val="11666818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dirty="0"/>
          </a:p>
        </p:txBody>
      </p:sp>
      <p:sp>
        <p:nvSpPr>
          <p:cNvPr id="7" name="Plassholder for bunntekst 2"/>
          <p:cNvSpPr>
            <a:spLocks noGrp="1"/>
          </p:cNvSpPr>
          <p:nvPr>
            <p:ph type="ftr" sz="quarter" idx="10"/>
          </p:nvPr>
        </p:nvSpPr>
        <p:spPr>
          <a:xfrm>
            <a:off x="1403648" y="6265279"/>
            <a:ext cx="4896544" cy="276999"/>
          </a:xfrm>
        </p:spPr>
        <p:txBody>
          <a:bodyPr/>
          <a:lstStyle/>
          <a:p>
            <a:endParaRPr lang="nb-NO" dirty="0"/>
          </a:p>
        </p:txBody>
      </p:sp>
      <p:sp>
        <p:nvSpPr>
          <p:cNvPr id="8"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
        <p:nvSpPr>
          <p:cNvPr id="5" name="Plassholder for bilde 4"/>
          <p:cNvSpPr>
            <a:spLocks noGrp="1"/>
          </p:cNvSpPr>
          <p:nvPr>
            <p:ph type="pic" sz="quarter" idx="12" hasCustomPrompt="1"/>
          </p:nvPr>
        </p:nvSpPr>
        <p:spPr>
          <a:xfrm>
            <a:off x="630000" y="1494000"/>
            <a:ext cx="7884000" cy="4140000"/>
          </a:xfrm>
        </p:spPr>
        <p:txBody>
          <a:bodyPr tIns="1404000"/>
          <a:lstStyle>
            <a:lvl1pPr marL="0" indent="0" algn="ctr">
              <a:buNone/>
              <a:defRPr/>
            </a:lvl1pPr>
          </a:lstStyle>
          <a:p>
            <a:r>
              <a:rPr lang="nb-NO" dirty="0" smtClean="0"/>
              <a:t>Sett inn bilde</a:t>
            </a:r>
            <a:endParaRPr lang="nb-NO" dirty="0"/>
          </a:p>
        </p:txBody>
      </p:sp>
    </p:spTree>
    <p:extLst>
      <p:ext uri="{BB962C8B-B14F-4D97-AF65-F5344CB8AC3E}">
        <p14:creationId xmlns:p14="http://schemas.microsoft.com/office/powerpoint/2010/main" val="3309145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t bilde uten tittel">
    <p:spTree>
      <p:nvGrpSpPr>
        <p:cNvPr id="1" name=""/>
        <p:cNvGrpSpPr/>
        <p:nvPr/>
      </p:nvGrpSpPr>
      <p:grpSpPr>
        <a:xfrm>
          <a:off x="0" y="0"/>
          <a:ext cx="0" cy="0"/>
          <a:chOff x="0" y="0"/>
          <a:chExt cx="0" cy="0"/>
        </a:xfrm>
      </p:grpSpPr>
      <p:sp>
        <p:nvSpPr>
          <p:cNvPr id="7" name="Plassholder for bunntekst 2"/>
          <p:cNvSpPr>
            <a:spLocks noGrp="1"/>
          </p:cNvSpPr>
          <p:nvPr>
            <p:ph type="ftr" sz="quarter" idx="10"/>
          </p:nvPr>
        </p:nvSpPr>
        <p:spPr>
          <a:xfrm>
            <a:off x="1403648" y="6265279"/>
            <a:ext cx="4896544" cy="276999"/>
          </a:xfrm>
        </p:spPr>
        <p:txBody>
          <a:bodyPr/>
          <a:lstStyle/>
          <a:p>
            <a:endParaRPr lang="nb-NO" dirty="0"/>
          </a:p>
        </p:txBody>
      </p:sp>
      <p:sp>
        <p:nvSpPr>
          <p:cNvPr id="8"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
        <p:nvSpPr>
          <p:cNvPr id="5" name="Plassholder for bilde 4"/>
          <p:cNvSpPr>
            <a:spLocks noGrp="1"/>
          </p:cNvSpPr>
          <p:nvPr>
            <p:ph type="pic" sz="quarter" idx="12" hasCustomPrompt="1"/>
          </p:nvPr>
        </p:nvSpPr>
        <p:spPr>
          <a:xfrm>
            <a:off x="630000" y="630000"/>
            <a:ext cx="7884000" cy="5004000"/>
          </a:xfrm>
        </p:spPr>
        <p:txBody>
          <a:bodyPr tIns="1764000"/>
          <a:lstStyle>
            <a:lvl1pPr marL="0" indent="0" algn="ctr">
              <a:buNone/>
              <a:defRPr/>
            </a:lvl1pPr>
          </a:lstStyle>
          <a:p>
            <a:r>
              <a:rPr lang="nb-NO" dirty="0" smtClean="0"/>
              <a:t>Sett inn bilde</a:t>
            </a:r>
            <a:endParaRPr lang="nb-NO" dirty="0"/>
          </a:p>
        </p:txBody>
      </p:sp>
    </p:spTree>
    <p:extLst>
      <p:ext uri="{BB962C8B-B14F-4D97-AF65-F5344CB8AC3E}">
        <p14:creationId xmlns:p14="http://schemas.microsoft.com/office/powerpoint/2010/main" val="12210253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8" name="Plassholder for bunntekst 2"/>
          <p:cNvSpPr>
            <a:spLocks noGrp="1"/>
          </p:cNvSpPr>
          <p:nvPr>
            <p:ph type="ftr" sz="quarter" idx="10"/>
          </p:nvPr>
        </p:nvSpPr>
        <p:spPr>
          <a:xfrm>
            <a:off x="1403648" y="6265279"/>
            <a:ext cx="4896544" cy="276999"/>
          </a:xfrm>
        </p:spPr>
        <p:txBody>
          <a:bodyPr/>
          <a:lstStyle/>
          <a:p>
            <a:endParaRPr lang="nb-NO" dirty="0"/>
          </a:p>
        </p:txBody>
      </p:sp>
      <p:sp>
        <p:nvSpPr>
          <p:cNvPr id="9" name="Plassholder for lysbildenummer 3"/>
          <p:cNvSpPr>
            <a:spLocks noGrp="1"/>
          </p:cNvSpPr>
          <p:nvPr>
            <p:ph type="sldNum" sz="quarter" idx="11"/>
          </p:nvPr>
        </p:nvSpPr>
        <p:spPr>
          <a:xfrm>
            <a:off x="6380400" y="6265279"/>
            <a:ext cx="2133600" cy="276999"/>
          </a:xfrm>
        </p:spPr>
        <p:txBody>
          <a:bodyPr/>
          <a:lstStyle/>
          <a:p>
            <a:fld id="{BB087720-8024-4DD6-978D-6C7F11933EA5}" type="slidenum">
              <a:rPr lang="nb-NO" smtClean="0"/>
              <a:pPr/>
              <a:t>‹#›</a:t>
            </a:fld>
            <a:endParaRPr lang="nb-NO" dirty="0"/>
          </a:p>
        </p:txBody>
      </p:sp>
      <p:sp>
        <p:nvSpPr>
          <p:cNvPr id="10" name="Plassholder for innhold 2"/>
          <p:cNvSpPr>
            <a:spLocks noGrp="1"/>
          </p:cNvSpPr>
          <p:nvPr>
            <p:ph idx="1"/>
          </p:nvPr>
        </p:nvSpPr>
        <p:spPr>
          <a:xfrm>
            <a:off x="630000" y="1535583"/>
            <a:ext cx="3826800" cy="4140000"/>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2" name="Plassholder for innhold 2"/>
          <p:cNvSpPr>
            <a:spLocks noGrp="1"/>
          </p:cNvSpPr>
          <p:nvPr>
            <p:ph idx="12"/>
          </p:nvPr>
        </p:nvSpPr>
        <p:spPr>
          <a:xfrm>
            <a:off x="4687200" y="1535583"/>
            <a:ext cx="3826800" cy="4140000"/>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162017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13" name="Picture 17" descr="Z:\UDI\UDI_ppt_adpoint\UDI_ppt_adpoint\bunn_tekstsider_600dpi.png"/>
          <p:cNvPicPr>
            <a:picLocks noChangeAspect="1" noChangeArrowheads="1"/>
          </p:cNvPicPr>
          <p:nvPr/>
        </p:nvPicPr>
        <p:blipFill>
          <a:blip r:embed="rId23" cstate="print"/>
          <a:srcRect/>
          <a:stretch>
            <a:fillRect/>
          </a:stretch>
        </p:blipFill>
        <p:spPr bwMode="auto">
          <a:xfrm>
            <a:off x="0" y="5980112"/>
            <a:ext cx="9144000" cy="877888"/>
          </a:xfrm>
          <a:prstGeom prst="rect">
            <a:avLst/>
          </a:prstGeom>
          <a:noFill/>
        </p:spPr>
      </p:pic>
      <p:graphicFrame>
        <p:nvGraphicFramePr>
          <p:cNvPr id="8" name="Objekt 7" hidden="1"/>
          <p:cNvGraphicFramePr>
            <a:graphicFrameLocks noChangeAspect="1"/>
          </p:cNvGraphicFramePr>
          <p:nvPr>
            <p:custDataLst>
              <p:tags r:id="rId18"/>
            </p:custDataLst>
            <p:extLst>
              <p:ext uri="{D42A27DB-BD31-4B8C-83A1-F6EECF244321}">
                <p14:modId xmlns:p14="http://schemas.microsoft.com/office/powerpoint/2010/main" val="3372638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3" name="think-cell Slide" r:id="rId24" imgW="270" imgH="270" progId="">
                  <p:embed/>
                </p:oleObj>
              </mc:Choice>
              <mc:Fallback>
                <p:oleObj name="think-cell Slide" r:id="rId24" imgW="270" imgH="270" progId="">
                  <p:embed/>
                  <p:pic>
                    <p:nvPicPr>
                      <p:cNvPr id="0" name="Picture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Plassholder for tittel 1"/>
          <p:cNvSpPr>
            <a:spLocks noGrp="1"/>
          </p:cNvSpPr>
          <p:nvPr>
            <p:ph type="title"/>
            <p:custDataLst>
              <p:tags r:id="rId19"/>
            </p:custDataLst>
          </p:nvPr>
        </p:nvSpPr>
        <p:spPr>
          <a:xfrm>
            <a:off x="630000" y="565065"/>
            <a:ext cx="7884000" cy="615553"/>
          </a:xfrm>
          <a:prstGeom prst="rect">
            <a:avLst/>
          </a:prstGeom>
        </p:spPr>
        <p:txBody>
          <a:bodyPr vert="horz" lIns="0" tIns="0" rIns="0" bIns="0" rtlCol="0" anchor="t" anchorCtr="0">
            <a:spAutoFit/>
          </a:bodyPr>
          <a:lstStyle/>
          <a:p>
            <a:r>
              <a:rPr lang="nb-NO" smtClean="0"/>
              <a:t>Klikk for å redigere tittelstil</a:t>
            </a:r>
            <a:endParaRPr lang="nb-NO"/>
          </a:p>
        </p:txBody>
      </p:sp>
      <p:sp>
        <p:nvSpPr>
          <p:cNvPr id="3" name="Plassholder for tekst 2"/>
          <p:cNvSpPr>
            <a:spLocks noGrp="1"/>
          </p:cNvSpPr>
          <p:nvPr>
            <p:ph type="body" idx="1"/>
            <p:custDataLst>
              <p:tags r:id="rId20"/>
            </p:custDataLst>
          </p:nvPr>
        </p:nvSpPr>
        <p:spPr>
          <a:xfrm>
            <a:off x="630000" y="1492041"/>
            <a:ext cx="7884000" cy="4140000"/>
          </a:xfrm>
          <a:prstGeom prst="rect">
            <a:avLst/>
          </a:prstGeom>
        </p:spPr>
        <p:txBody>
          <a:bodyPr vert="horz" lIns="0" tIns="0" rIns="0" bIns="0" rtlCol="0" anchor="t" anchorCtr="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bunntekst 4"/>
          <p:cNvSpPr>
            <a:spLocks noGrp="1"/>
          </p:cNvSpPr>
          <p:nvPr>
            <p:ph type="ftr" sz="quarter" idx="3"/>
            <p:custDataLst>
              <p:tags r:id="rId21"/>
            </p:custDataLst>
          </p:nvPr>
        </p:nvSpPr>
        <p:spPr>
          <a:xfrm>
            <a:off x="1403648" y="6265279"/>
            <a:ext cx="4896544" cy="276999"/>
          </a:xfrm>
          <a:prstGeom prst="rect">
            <a:avLst/>
          </a:prstGeom>
        </p:spPr>
        <p:txBody>
          <a:bodyPr vert="horz" wrap="square" lIns="0" tIns="0" rIns="0" bIns="0" rtlCol="0" anchor="ctr">
            <a:spAutoFit/>
          </a:bodyPr>
          <a:lstStyle>
            <a:lvl1pPr algn="ctr">
              <a:defRPr sz="1800">
                <a:solidFill>
                  <a:srgbClr val="858688"/>
                </a:solidFill>
              </a:defRPr>
            </a:lvl1pPr>
          </a:lstStyle>
          <a:p>
            <a:endParaRPr lang="nb-NO" dirty="0"/>
          </a:p>
        </p:txBody>
      </p:sp>
      <p:sp>
        <p:nvSpPr>
          <p:cNvPr id="6" name="Plassholder for lysbildenummer 5"/>
          <p:cNvSpPr>
            <a:spLocks noGrp="1"/>
          </p:cNvSpPr>
          <p:nvPr>
            <p:ph type="sldNum" sz="quarter" idx="4"/>
            <p:custDataLst>
              <p:tags r:id="rId22"/>
            </p:custDataLst>
          </p:nvPr>
        </p:nvSpPr>
        <p:spPr>
          <a:xfrm>
            <a:off x="6380400" y="6265279"/>
            <a:ext cx="2133600" cy="276999"/>
          </a:xfrm>
          <a:prstGeom prst="rect">
            <a:avLst/>
          </a:prstGeom>
        </p:spPr>
        <p:txBody>
          <a:bodyPr vert="horz" lIns="0" tIns="0" rIns="0" bIns="0" rtlCol="0" anchor="ctr">
            <a:spAutoFit/>
          </a:bodyPr>
          <a:lstStyle>
            <a:lvl1pPr algn="r">
              <a:defRPr sz="1800">
                <a:solidFill>
                  <a:srgbClr val="858688"/>
                </a:solidFill>
              </a:defRPr>
            </a:lvl1pPr>
          </a:lstStyle>
          <a:p>
            <a:fld id="{BB087720-8024-4DD6-978D-6C7F11933EA5}" type="slidenum">
              <a:rPr lang="nb-NO" smtClean="0"/>
              <a:pPr/>
              <a:t>‹#›</a:t>
            </a:fld>
            <a:endParaRPr lang="nb-NO" dirty="0"/>
          </a:p>
        </p:txBody>
      </p:sp>
    </p:spTree>
    <p:extLst>
      <p:ext uri="{BB962C8B-B14F-4D97-AF65-F5344CB8AC3E}">
        <p14:creationId xmlns:p14="http://schemas.microsoft.com/office/powerpoint/2010/main" val="333349472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0" r:id="rId5"/>
    <p:sldLayoutId id="2147483666" r:id="rId6"/>
    <p:sldLayoutId id="2147483669" r:id="rId7"/>
    <p:sldLayoutId id="2147483670" r:id="rId8"/>
    <p:sldLayoutId id="2147483652" r:id="rId9"/>
    <p:sldLayoutId id="2147483667" r:id="rId10"/>
    <p:sldLayoutId id="2147483668" r:id="rId11"/>
    <p:sldLayoutId id="2147483665" r:id="rId12"/>
    <p:sldLayoutId id="2147483654" r:id="rId13"/>
    <p:sldLayoutId id="2147483655" r:id="rId14"/>
    <p:sldLayoutId id="2147483663" r:id="rId15"/>
  </p:sldLayoutIdLst>
  <p:hf hdr="0" ftr="0" dt="0"/>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1pPr>
      <a:lvl2pPr marL="620713" indent="-285750" algn="l" defTabSz="914400" rtl="0" eaLnBrk="1" latinLnBrk="0" hangingPunct="1">
        <a:spcBef>
          <a:spcPct val="20000"/>
        </a:spcBef>
        <a:buClr>
          <a:srgbClr val="C03539"/>
        </a:buClr>
        <a:buSzPct val="80000"/>
        <a:buFont typeface="Wingdings" pitchFamily="2" charset="2"/>
        <a:buChar char="§"/>
        <a:defRPr sz="3200" kern="1200">
          <a:solidFill>
            <a:schemeClr val="tx1"/>
          </a:solidFill>
          <a:latin typeface="+mn-lt"/>
          <a:ea typeface="+mn-ea"/>
          <a:cs typeface="+mn-cs"/>
        </a:defRPr>
      </a:lvl2pPr>
      <a:lvl3pPr marL="984250" indent="-228600" algn="l" defTabSz="914400"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3pPr>
      <a:lvl4pPr marL="1339850" indent="-228600" algn="l" defTabSz="914400" rtl="0" eaLnBrk="1" latinLnBrk="0" hangingPunct="1">
        <a:spcBef>
          <a:spcPct val="20000"/>
        </a:spcBef>
        <a:buClr>
          <a:srgbClr val="C03539"/>
        </a:buClr>
        <a:buFont typeface="Arial" pitchFamily="34" charset="0"/>
        <a:buChar char="–"/>
        <a:tabLst>
          <a:tab pos="1255713" algn="l"/>
        </a:tabLst>
        <a:defRPr sz="3200" kern="1200">
          <a:solidFill>
            <a:schemeClr val="tx1"/>
          </a:solidFill>
          <a:latin typeface="+mn-lt"/>
          <a:ea typeface="+mn-ea"/>
          <a:cs typeface="+mn-cs"/>
        </a:defRPr>
      </a:lvl4pPr>
      <a:lvl5pPr marL="1708150" indent="-228600" algn="l" defTabSz="914400"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omments" Target="../comments/comment1.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omments" Target="../comments/comment4.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737093"/>
            <a:ext cx="7772400" cy="1292662"/>
          </a:xfrm>
        </p:spPr>
        <p:txBody>
          <a:bodyPr/>
          <a:lstStyle/>
          <a:p>
            <a:r>
              <a:rPr lang="lv-LV" dirty="0" smtClean="0"/>
              <a:t>Patvēruma meklētāju uzņemšanas sistēma Norvēģijā</a:t>
            </a:r>
            <a:endParaRPr lang="nb-NO" dirty="0"/>
          </a:p>
        </p:txBody>
      </p:sp>
      <p:sp>
        <p:nvSpPr>
          <p:cNvPr id="3" name="Subtitle 2"/>
          <p:cNvSpPr>
            <a:spLocks noGrp="1"/>
          </p:cNvSpPr>
          <p:nvPr>
            <p:ph type="subTitle" idx="1"/>
          </p:nvPr>
        </p:nvSpPr>
        <p:spPr>
          <a:xfrm>
            <a:off x="648000" y="3651719"/>
            <a:ext cx="7772400" cy="863313"/>
          </a:xfrm>
        </p:spPr>
        <p:txBody>
          <a:bodyPr/>
          <a:lstStyle/>
          <a:p>
            <a:r>
              <a:rPr lang="nb-NO" dirty="0" smtClean="0"/>
              <a:t>Marit Sjaastad</a:t>
            </a:r>
          </a:p>
          <a:p>
            <a:r>
              <a:rPr lang="lv-LV" dirty="0" smtClean="0"/>
              <a:t>Norvēģijas Imigrācijas direktorāta īpašā padomniece</a:t>
            </a:r>
            <a:endParaRPr lang="nb-NO" dirty="0"/>
          </a:p>
        </p:txBody>
      </p:sp>
      <p:sp>
        <p:nvSpPr>
          <p:cNvPr id="7" name="Plassholder for lysbildenummer 6"/>
          <p:cNvSpPr>
            <a:spLocks noGrp="1"/>
          </p:cNvSpPr>
          <p:nvPr>
            <p:ph type="sldNum" sz="quarter" idx="10"/>
          </p:nvPr>
        </p:nvSpPr>
        <p:spPr/>
        <p:txBody>
          <a:bodyPr/>
          <a:lstStyle/>
          <a:p>
            <a:fld id="{9738CBE5-F950-4280-97A0-2C7A3D79FFF2}" type="slidenum">
              <a:rPr lang="nb-NO" smtClean="0"/>
              <a:pPr/>
              <a:t>1</a:t>
            </a:fld>
            <a:r>
              <a:rPr lang="nb-NO" smtClean="0"/>
              <a:t> (1)</a:t>
            </a:r>
            <a:endParaRPr lang="nb-NO"/>
          </a:p>
        </p:txBody>
      </p:sp>
    </p:spTree>
    <p:extLst>
      <p:ext uri="{BB962C8B-B14F-4D97-AF65-F5344CB8AC3E}">
        <p14:creationId xmlns:p14="http://schemas.microsoft.com/office/powerpoint/2010/main" val="206423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lv-LV" sz="2800" dirty="0" smtClean="0"/>
              <a:t>Uzņemšanas centru vadīšanas pienākumu sadalījums </a:t>
            </a:r>
            <a:r>
              <a:rPr lang="lv-LV" sz="2800" dirty="0"/>
              <a:t>–</a:t>
            </a:r>
            <a:r>
              <a:rPr lang="nb-NO" sz="2800" dirty="0" smtClean="0"/>
              <a:t> 3 </a:t>
            </a:r>
            <a:r>
              <a:rPr lang="lv-LV" sz="2800" dirty="0" smtClean="0"/>
              <a:t>galvenās iesaistītās puses</a:t>
            </a:r>
            <a:r>
              <a:rPr lang="nb-NO" sz="2800" dirty="0" smtClean="0"/>
              <a:t>:</a:t>
            </a:r>
            <a:br>
              <a:rPr lang="nb-NO" sz="2800" dirty="0" smtClean="0"/>
            </a:br>
            <a:r>
              <a:rPr lang="nb-NO" sz="3600" dirty="0"/>
              <a:t/>
            </a:r>
            <a:br>
              <a:rPr lang="nb-NO" sz="3600" dirty="0"/>
            </a:br>
            <a:r>
              <a:rPr lang="nb-NO" sz="3600" dirty="0" smtClean="0"/>
              <a:t> </a:t>
            </a:r>
            <a:br>
              <a:rPr lang="nb-NO" sz="3600" dirty="0" smtClean="0"/>
            </a:br>
            <a:endParaRPr lang="nb-NO" sz="3600" dirty="0"/>
          </a:p>
        </p:txBody>
      </p:sp>
      <p:sp>
        <p:nvSpPr>
          <p:cNvPr id="3" name="Plassholder for innhold 2"/>
          <p:cNvSpPr>
            <a:spLocks noGrp="1"/>
          </p:cNvSpPr>
          <p:nvPr>
            <p:ph idx="1"/>
          </p:nvPr>
        </p:nvSpPr>
        <p:spPr>
          <a:xfrm>
            <a:off x="630000" y="1844823"/>
            <a:ext cx="7884000" cy="3787217"/>
          </a:xfrm>
        </p:spPr>
        <p:txBody>
          <a:bodyPr>
            <a:noAutofit/>
          </a:bodyPr>
          <a:lstStyle/>
          <a:p>
            <a:r>
              <a:rPr lang="lv-LV" sz="2400" b="1" dirty="0" smtClean="0"/>
              <a:t>Valsts ar Imigrācijas direktorāta starpniecību –</a:t>
            </a:r>
            <a:r>
              <a:rPr lang="lv-LV" sz="2000" dirty="0" smtClean="0"/>
              <a:t>nodrošina, lai vienmēr būtu pietiekams uzņemšanas vietu skaits, kā arī noteikumiem atbilstoša pienācīga kvalitāte</a:t>
            </a:r>
            <a:endParaRPr lang="nb-NO" sz="2000" dirty="0" smtClean="0"/>
          </a:p>
          <a:p>
            <a:r>
              <a:rPr lang="lv-LV" sz="2400" b="1" dirty="0" smtClean="0"/>
              <a:t>Uzņemšanas centru pārvaldnieki </a:t>
            </a:r>
            <a:r>
              <a:rPr lang="nb-NO" sz="2400" b="1" dirty="0" smtClean="0"/>
              <a:t> </a:t>
            </a:r>
            <a:r>
              <a:rPr lang="nb-NO" sz="2000" dirty="0" smtClean="0"/>
              <a:t>– </a:t>
            </a:r>
            <a:r>
              <a:rPr lang="lv-LV" sz="2000" dirty="0" smtClean="0"/>
              <a:t>pēc izraudzīšanas konkursa kārtībā vada uzņemšanas centrus</a:t>
            </a:r>
            <a:endParaRPr lang="nb-NO" sz="2000" dirty="0" smtClean="0"/>
          </a:p>
          <a:p>
            <a:r>
              <a:rPr lang="lv-LV" sz="2400" b="1" dirty="0" smtClean="0"/>
              <a:t>Uzņemošā pašvaldība </a:t>
            </a:r>
            <a:r>
              <a:rPr lang="nb-NO" sz="2400" dirty="0" smtClean="0"/>
              <a:t>– </a:t>
            </a:r>
            <a:r>
              <a:rPr lang="lv-LV" sz="2000" dirty="0" smtClean="0"/>
              <a:t>koordinē pakalpojumus patvēruma meklētājiem, kuri uzturas uzņemšanas centrā attiecīgajā pašvaldībā</a:t>
            </a:r>
            <a:endParaRPr lang="nb-NO" sz="2000" dirty="0" smtClean="0"/>
          </a:p>
          <a:p>
            <a:endParaRPr lang="nb-NO" sz="2000" dirty="0" smtClean="0"/>
          </a:p>
          <a:p>
            <a:pPr marL="0" indent="0">
              <a:buNone/>
            </a:pPr>
            <a:r>
              <a:rPr lang="lv-LV" sz="2400" b="1" dirty="0" smtClean="0"/>
              <a:t>Dažādi pārvaldnieki </a:t>
            </a:r>
            <a:r>
              <a:rPr lang="nb-NO" sz="2000" dirty="0" smtClean="0"/>
              <a:t>(</a:t>
            </a:r>
            <a:r>
              <a:rPr lang="lv-LV" sz="2000" dirty="0" smtClean="0"/>
              <a:t>pašvaldības, </a:t>
            </a:r>
            <a:r>
              <a:rPr lang="lv-LV" sz="2000" dirty="0" err="1" smtClean="0"/>
              <a:t>NVO</a:t>
            </a:r>
            <a:r>
              <a:rPr lang="nb-NO" sz="2000" dirty="0" smtClean="0"/>
              <a:t>, </a:t>
            </a:r>
            <a:r>
              <a:rPr lang="lv-LV" sz="2000" dirty="0" smtClean="0"/>
              <a:t>komercorganizācijas</a:t>
            </a:r>
            <a:r>
              <a:rPr lang="nb-NO" sz="2000" dirty="0" smtClean="0"/>
              <a:t>) </a:t>
            </a:r>
            <a:r>
              <a:rPr lang="lv-LV" sz="2000" dirty="0" smtClean="0"/>
              <a:t>nodrošina elastīgumu, efektivitāti un kvalitāti</a:t>
            </a:r>
            <a:endParaRPr lang="nb-NO" sz="2000" dirty="0"/>
          </a:p>
        </p:txBody>
      </p:sp>
    </p:spTree>
    <p:extLst>
      <p:ext uri="{BB962C8B-B14F-4D97-AF65-F5344CB8AC3E}">
        <p14:creationId xmlns:p14="http://schemas.microsoft.com/office/powerpoint/2010/main" val="199809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title"/>
          </p:nvPr>
        </p:nvSpPr>
        <p:spPr/>
        <p:txBody>
          <a:bodyPr/>
          <a:lstStyle/>
          <a:p>
            <a:r>
              <a:rPr lang="lv-LV" altLang="nb-NO" dirty="0" smtClean="0"/>
              <a:t>Norādījumi uzņemšanas centriem</a:t>
            </a:r>
            <a:endParaRPr lang="en-GB" altLang="nb-NO" dirty="0" smtClean="0"/>
          </a:p>
        </p:txBody>
      </p:sp>
      <p:sp>
        <p:nvSpPr>
          <p:cNvPr id="5123" name="Plassholder for innhold 2"/>
          <p:cNvSpPr>
            <a:spLocks noGrp="1"/>
          </p:cNvSpPr>
          <p:nvPr>
            <p:ph idx="1"/>
          </p:nvPr>
        </p:nvSpPr>
        <p:spPr>
          <a:xfrm>
            <a:off x="457200" y="1412875"/>
            <a:ext cx="4619625" cy="4537075"/>
          </a:xfrm>
        </p:spPr>
        <p:txBody>
          <a:bodyPr>
            <a:normAutofit fontScale="92500"/>
          </a:bodyPr>
          <a:lstStyle/>
          <a:p>
            <a:pPr>
              <a:defRPr/>
            </a:pPr>
            <a:r>
              <a:rPr lang="lv-LV" altLang="nb-NO" dirty="0" smtClean="0"/>
              <a:t>Likumos sniegts tikai viens norādījums</a:t>
            </a:r>
            <a:r>
              <a:rPr lang="en-GB" altLang="nb-NO" dirty="0" smtClean="0"/>
              <a:t>: </a:t>
            </a:r>
          </a:p>
          <a:p>
            <a:pPr marL="0" indent="0">
              <a:buFontTx/>
              <a:buNone/>
              <a:defRPr/>
            </a:pPr>
            <a:r>
              <a:rPr lang="en-GB" altLang="nb-NO" dirty="0" smtClean="0"/>
              <a:t>«</a:t>
            </a:r>
            <a:r>
              <a:rPr lang="lv-LV" altLang="nb-NO" dirty="0" smtClean="0"/>
              <a:t>Patvēruma meklētājiem ir jāpiedāvā izmitināšana</a:t>
            </a:r>
            <a:r>
              <a:rPr lang="en-GB" altLang="nb-NO" dirty="0" smtClean="0"/>
              <a:t>» (</a:t>
            </a:r>
            <a:r>
              <a:rPr lang="lv-LV" altLang="nb-NO" dirty="0" smtClean="0"/>
              <a:t>Imigrācijas likuma </a:t>
            </a:r>
            <a:r>
              <a:rPr lang="en-GB" altLang="nb-NO" dirty="0" smtClean="0"/>
              <a:t>95</a:t>
            </a:r>
            <a:r>
              <a:rPr lang="lv-LV" altLang="nb-NO" dirty="0" smtClean="0"/>
              <a:t>. p.</a:t>
            </a:r>
            <a:r>
              <a:rPr lang="en-GB" altLang="nb-NO" dirty="0" smtClean="0"/>
              <a:t>). </a:t>
            </a:r>
          </a:p>
          <a:p>
            <a:pPr>
              <a:defRPr/>
            </a:pPr>
            <a:r>
              <a:rPr lang="lv-LV" altLang="nb-NO" dirty="0" smtClean="0"/>
              <a:t>Instrukcijas sniegtas </a:t>
            </a:r>
            <a:r>
              <a:rPr lang="en-GB" altLang="nb-NO" dirty="0" err="1" smtClean="0"/>
              <a:t>UDI</a:t>
            </a:r>
            <a:r>
              <a:rPr lang="lv-LV" altLang="nb-NO" dirty="0" smtClean="0"/>
              <a:t> dokumentos, kas īpaši paredzēti uzņemšanas centriem </a:t>
            </a:r>
            <a:r>
              <a:rPr lang="en-GB" altLang="nb-NO" dirty="0" smtClean="0"/>
              <a:t>(</a:t>
            </a:r>
            <a:r>
              <a:rPr lang="en-GB" altLang="nb-NO" i="1" dirty="0" err="1" smtClean="0"/>
              <a:t>rundskriv</a:t>
            </a:r>
            <a:r>
              <a:rPr lang="en-GB" altLang="nb-NO" dirty="0" smtClean="0"/>
              <a:t>).   </a:t>
            </a:r>
            <a:endParaRPr lang="en-GB" altLang="nb-NO" dirty="0"/>
          </a:p>
        </p:txBody>
      </p:sp>
      <p:sp>
        <p:nvSpPr>
          <p:cNvPr id="4" name="Plassholder for lysbildenummer 3"/>
          <p:cNvSpPr>
            <a:spLocks noGrp="1"/>
          </p:cNvSpPr>
          <p:nvPr>
            <p:ph type="sldNum" sz="quarter" idx="10"/>
          </p:nvPr>
        </p:nvSpPr>
        <p:spPr/>
        <p:txBody>
          <a:bodyPr/>
          <a:lstStyle/>
          <a:p>
            <a:pPr>
              <a:defRPr/>
            </a:pPr>
            <a:fld id="{366651C9-69B3-4DE0-9107-3B4CFED9F133}" type="slidenum">
              <a:rPr lang="nb-NO" smtClean="0"/>
              <a:pPr>
                <a:defRPr/>
              </a:pPr>
              <a:t>11</a:t>
            </a:fld>
            <a:endParaRPr lang="nb-NO"/>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557338"/>
            <a:ext cx="30956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0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a:xfrm>
            <a:off x="630238" y="565150"/>
            <a:ext cx="7883525" cy="609600"/>
          </a:xfrm>
        </p:spPr>
        <p:txBody>
          <a:bodyPr>
            <a:normAutofit fontScale="90000"/>
          </a:bodyPr>
          <a:lstStyle/>
          <a:p>
            <a:r>
              <a:rPr lang="lv-LV" altLang="nb-NO" dirty="0" smtClean="0"/>
              <a:t>Uzņemošās pašvaldības pienākumiem</a:t>
            </a:r>
            <a:endParaRPr lang="nb-NO" altLang="nb-NO" dirty="0" smtClean="0"/>
          </a:p>
        </p:txBody>
      </p:sp>
      <p:sp>
        <p:nvSpPr>
          <p:cNvPr id="144387" name="Rectangle 3"/>
          <p:cNvSpPr>
            <a:spLocks noGrp="1"/>
          </p:cNvSpPr>
          <p:nvPr>
            <p:ph type="body" idx="1"/>
          </p:nvPr>
        </p:nvSpPr>
        <p:spPr/>
        <p:txBody>
          <a:bodyPr/>
          <a:lstStyle/>
          <a:p>
            <a:pPr>
              <a:lnSpc>
                <a:spcPct val="90000"/>
              </a:lnSpc>
              <a:buFont typeface="Arial" charset="0"/>
              <a:buNone/>
            </a:pPr>
            <a:r>
              <a:rPr lang="lv-LV" altLang="nb-NO" sz="2800" dirty="0" smtClean="0"/>
              <a:t>Pašvaldības pienākums ir nodrošināt</a:t>
            </a:r>
            <a:r>
              <a:rPr lang="nb-NO" altLang="nb-NO" sz="2800" dirty="0" smtClean="0"/>
              <a:t>:</a:t>
            </a:r>
          </a:p>
          <a:p>
            <a:pPr>
              <a:lnSpc>
                <a:spcPct val="90000"/>
              </a:lnSpc>
              <a:buFont typeface="Arial" charset="0"/>
              <a:buNone/>
            </a:pPr>
            <a:r>
              <a:rPr lang="nb-NO" altLang="nb-NO" sz="2800" dirty="0" smtClean="0"/>
              <a:t>	- </a:t>
            </a:r>
            <a:r>
              <a:rPr lang="lv-LV" altLang="nb-NO" sz="2800" dirty="0" smtClean="0"/>
              <a:t>veselības aprūpi;</a:t>
            </a:r>
            <a:endParaRPr lang="nb-NO" altLang="nb-NO" sz="2800" dirty="0" smtClean="0"/>
          </a:p>
          <a:p>
            <a:pPr>
              <a:lnSpc>
                <a:spcPct val="90000"/>
              </a:lnSpc>
              <a:buFont typeface="Arial" charset="0"/>
              <a:buNone/>
            </a:pPr>
            <a:r>
              <a:rPr lang="nb-NO" altLang="nb-NO" sz="2800" dirty="0" smtClean="0"/>
              <a:t>	- </a:t>
            </a:r>
            <a:r>
              <a:rPr lang="lv-LV" altLang="nb-NO" sz="2800" dirty="0" smtClean="0"/>
              <a:t>bērnu aprūpi;</a:t>
            </a:r>
            <a:endParaRPr lang="nb-NO" altLang="nb-NO" sz="2800" dirty="0" smtClean="0"/>
          </a:p>
          <a:p>
            <a:pPr>
              <a:lnSpc>
                <a:spcPct val="90000"/>
              </a:lnSpc>
              <a:buFont typeface="Arial" charset="0"/>
              <a:buNone/>
            </a:pPr>
            <a:r>
              <a:rPr lang="nb-NO" altLang="nb-NO" sz="2800" dirty="0" smtClean="0"/>
              <a:t>	- </a:t>
            </a:r>
            <a:r>
              <a:rPr lang="lv-LV" altLang="nb-NO" sz="2800" dirty="0" smtClean="0"/>
              <a:t>izglītību nepilngadīgajām personām;</a:t>
            </a:r>
            <a:endParaRPr lang="nb-NO" altLang="nb-NO" sz="2800" dirty="0" smtClean="0"/>
          </a:p>
          <a:p>
            <a:pPr>
              <a:lnSpc>
                <a:spcPct val="90000"/>
              </a:lnSpc>
              <a:buFont typeface="Arial" charset="0"/>
              <a:buNone/>
            </a:pPr>
            <a:r>
              <a:rPr lang="nb-NO" altLang="nb-NO" sz="2800" dirty="0" smtClean="0"/>
              <a:t>	- </a:t>
            </a:r>
            <a:r>
              <a:rPr lang="lv-LV" altLang="nb-NO" sz="2800" dirty="0"/>
              <a:t>n</a:t>
            </a:r>
            <a:r>
              <a:rPr lang="nb-NO" altLang="nb-NO" sz="2800" dirty="0" smtClean="0"/>
              <a:t>or</a:t>
            </a:r>
            <a:r>
              <a:rPr lang="lv-LV" altLang="nb-NO" sz="2800" dirty="0" err="1" smtClean="0"/>
              <a:t>vēģu</a:t>
            </a:r>
            <a:r>
              <a:rPr lang="lv-LV" altLang="nb-NO" sz="2800" dirty="0" smtClean="0"/>
              <a:t> valodas apmācību pieaugušajiem.</a:t>
            </a:r>
            <a:endParaRPr lang="nb-NO" altLang="nb-NO" sz="2800" dirty="0" smtClean="0"/>
          </a:p>
          <a:p>
            <a:pPr>
              <a:lnSpc>
                <a:spcPct val="90000"/>
              </a:lnSpc>
            </a:pPr>
            <a:endParaRPr lang="nb-NO" altLang="nb-NO" sz="2800" dirty="0" smtClean="0"/>
          </a:p>
          <a:p>
            <a:pPr>
              <a:lnSpc>
                <a:spcPct val="90000"/>
              </a:lnSpc>
              <a:buFont typeface="Arial" charset="0"/>
              <a:buNone/>
            </a:pPr>
            <a:r>
              <a:rPr lang="lv-LV" altLang="nb-NO" sz="2800" dirty="0" smtClean="0"/>
              <a:t>“Uzņemošās pašvaldības kompensācija</a:t>
            </a:r>
            <a:r>
              <a:rPr lang="nb-NO" altLang="nb-NO" sz="2800" dirty="0" smtClean="0"/>
              <a:t>” </a:t>
            </a:r>
            <a:r>
              <a:rPr lang="lv-LV" altLang="nb-NO" sz="2800" dirty="0" smtClean="0"/>
              <a:t>sedz vidējās izmaksas</a:t>
            </a:r>
            <a:endParaRPr lang="nb-NO" altLang="nb-NO" sz="2800" dirty="0" smtClean="0"/>
          </a:p>
        </p:txBody>
      </p:sp>
    </p:spTree>
    <p:extLst>
      <p:ext uri="{BB962C8B-B14F-4D97-AF65-F5344CB8AC3E}">
        <p14:creationId xmlns:p14="http://schemas.microsoft.com/office/powerpoint/2010/main" val="2718590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5413" y="260350"/>
            <a:ext cx="8893175" cy="615950"/>
          </a:xfrm>
        </p:spPr>
        <p:txBody>
          <a:bodyPr>
            <a:normAutofit/>
          </a:bodyPr>
          <a:lstStyle/>
          <a:p>
            <a:pPr>
              <a:defRPr/>
            </a:pPr>
            <a:r>
              <a:rPr lang="lv-LV" altLang="nb-NO" b="1" dirty="0" smtClean="0">
                <a:solidFill>
                  <a:schemeClr val="bg1">
                    <a:lumMod val="50000"/>
                  </a:schemeClr>
                </a:solidFill>
                <a:ea typeface="ＭＳ Ｐゴシック" charset="0"/>
              </a:rPr>
              <a:t>Prasības uzņemšanas centriem</a:t>
            </a:r>
            <a:endParaRPr lang="nb-NO" dirty="0">
              <a:solidFill>
                <a:schemeClr val="bg1">
                  <a:lumMod val="50000"/>
                </a:schemeClr>
              </a:solidFill>
              <a:ea typeface="ＭＳ Ｐゴシック" charset="0"/>
            </a:endParaRPr>
          </a:p>
        </p:txBody>
      </p:sp>
      <p:sp>
        <p:nvSpPr>
          <p:cNvPr id="48131" name="Plassholder for lysbildenumm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lr>
                <a:srgbClr val="C03539"/>
              </a:buClr>
              <a:buSzPct val="80000"/>
              <a:buFont typeface="Wingdings" pitchFamily="2" charset="2"/>
              <a:buChar char="§"/>
              <a:defRPr sz="3200">
                <a:solidFill>
                  <a:schemeClr val="tx1"/>
                </a:solidFill>
                <a:latin typeface="Arial" charset="0"/>
                <a:ea typeface="MS PGothic" pitchFamily="34" charset="-128"/>
                <a:cs typeface="Arial" charset="0"/>
              </a:defRPr>
            </a:lvl2pPr>
            <a:lvl3pPr marL="1143000" indent="-228600"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3pPr>
            <a:lvl4pPr marL="1600200" indent="-228600" eaLnBrk="0" hangingPunct="0">
              <a:spcBef>
                <a:spcPct val="20000"/>
              </a:spcBef>
              <a:buClr>
                <a:srgbClr val="C03539"/>
              </a:buClr>
              <a:buFont typeface="Arial" charset="0"/>
              <a:buChar char="–"/>
              <a:tabLst>
                <a:tab pos="1255713" algn="l"/>
              </a:tabLst>
              <a:defRPr sz="3200">
                <a:solidFill>
                  <a:schemeClr val="tx1"/>
                </a:solidFill>
                <a:latin typeface="Arial" charset="0"/>
                <a:ea typeface="MS PGothic" pitchFamily="34" charset="-128"/>
                <a:cs typeface="Arial" charset="0"/>
              </a:defRPr>
            </a:lvl4pPr>
            <a:lvl5pPr marL="2057400" indent="-228600"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9pPr>
          </a:lstStyle>
          <a:p>
            <a:pPr eaLnBrk="1" hangingPunct="1">
              <a:spcBef>
                <a:spcPct val="0"/>
              </a:spcBef>
              <a:buClrTx/>
              <a:buFontTx/>
              <a:buNone/>
            </a:pPr>
            <a:fld id="{6DD8DD7C-0EA6-4947-B3C3-C098AB19CBA2}" type="slidenum">
              <a:rPr lang="nb-NO" altLang="nb-NO" sz="1800" smtClean="0">
                <a:solidFill>
                  <a:srgbClr val="858688"/>
                </a:solidFill>
              </a:rPr>
              <a:pPr eaLnBrk="1" hangingPunct="1">
                <a:spcBef>
                  <a:spcPct val="0"/>
                </a:spcBef>
                <a:buClrTx/>
                <a:buFontTx/>
                <a:buNone/>
              </a:pPr>
              <a:t>13</a:t>
            </a:fld>
            <a:endParaRPr lang="nb-NO" altLang="nb-NO" sz="1800" smtClean="0">
              <a:solidFill>
                <a:srgbClr val="858688"/>
              </a:solidFill>
            </a:endParaRPr>
          </a:p>
        </p:txBody>
      </p:sp>
      <p:sp>
        <p:nvSpPr>
          <p:cNvPr id="5" name="TekstSylinder 4"/>
          <p:cNvSpPr txBox="1"/>
          <p:nvPr/>
        </p:nvSpPr>
        <p:spPr>
          <a:xfrm>
            <a:off x="468313" y="863600"/>
            <a:ext cx="8207375" cy="757130"/>
          </a:xfrm>
          <a:prstGeom prst="rect">
            <a:avLst/>
          </a:prstGeom>
          <a:noFill/>
        </p:spPr>
        <p:txBody>
          <a:bodyPr>
            <a:spAutoFit/>
          </a:bodyPr>
          <a:lstStyle/>
          <a:p>
            <a:pPr>
              <a:lnSpc>
                <a:spcPct val="90000"/>
              </a:lnSpc>
              <a:spcBef>
                <a:spcPts val="0"/>
              </a:spcBef>
              <a:buClr>
                <a:srgbClr val="B2472E"/>
              </a:buClr>
              <a:defRPr/>
            </a:pPr>
            <a:r>
              <a:rPr lang="nb-NO" altLang="nb-NO" kern="0" dirty="0">
                <a:solidFill>
                  <a:srgbClr val="000000"/>
                </a:solidFill>
                <a:latin typeface="Arial"/>
                <a:ea typeface="+mn-ea"/>
              </a:rPr>
              <a:t> </a:t>
            </a:r>
            <a:r>
              <a:rPr lang="nb-NO" altLang="nb-NO" sz="2400" kern="0" dirty="0">
                <a:solidFill>
                  <a:schemeClr val="bg1">
                    <a:lumMod val="50000"/>
                  </a:schemeClr>
                </a:solidFill>
                <a:latin typeface="Arial"/>
                <a:ea typeface="+mn-ea"/>
              </a:rPr>
              <a:t>- </a:t>
            </a:r>
            <a:r>
              <a:rPr lang="lv-LV" altLang="nb-NO" sz="2400" kern="0" dirty="0">
                <a:solidFill>
                  <a:schemeClr val="bg1">
                    <a:lumMod val="50000"/>
                  </a:schemeClr>
                </a:solidFill>
                <a:latin typeface="Arial"/>
              </a:rPr>
              <a:t>A</a:t>
            </a:r>
            <a:r>
              <a:rPr lang="lv-LV" altLang="nb-NO" sz="2400" kern="0" dirty="0" smtClean="0">
                <a:solidFill>
                  <a:schemeClr val="bg1">
                    <a:lumMod val="50000"/>
                  </a:schemeClr>
                </a:solidFill>
                <a:latin typeface="Arial"/>
                <a:ea typeface="+mn-ea"/>
              </a:rPr>
              <a:t>ttiecas uz </a:t>
            </a:r>
            <a:r>
              <a:rPr lang="lv-LV" altLang="nb-NO" sz="2400" i="1" kern="0" dirty="0" smtClean="0">
                <a:solidFill>
                  <a:schemeClr val="bg1">
                    <a:lumMod val="50000"/>
                  </a:schemeClr>
                </a:solidFill>
                <a:latin typeface="Arial"/>
                <a:ea typeface="+mn-ea"/>
              </a:rPr>
              <a:t>visiem </a:t>
            </a:r>
            <a:r>
              <a:rPr lang="lv-LV" altLang="nb-NO" sz="2400" kern="0" dirty="0" smtClean="0">
                <a:solidFill>
                  <a:schemeClr val="bg1">
                    <a:lumMod val="50000"/>
                  </a:schemeClr>
                </a:solidFill>
                <a:latin typeface="Arial"/>
                <a:ea typeface="+mn-ea"/>
              </a:rPr>
              <a:t>uzņemšanas centriem</a:t>
            </a:r>
            <a:r>
              <a:rPr lang="nb-NO" altLang="nb-NO" sz="2400" kern="0" dirty="0" smtClean="0">
                <a:solidFill>
                  <a:schemeClr val="bg1">
                    <a:lumMod val="50000"/>
                  </a:schemeClr>
                </a:solidFill>
                <a:latin typeface="Arial"/>
                <a:ea typeface="+mn-ea"/>
              </a:rPr>
              <a:t>, </a:t>
            </a:r>
            <a:r>
              <a:rPr lang="lv-LV" altLang="nb-NO" sz="2400" kern="0" dirty="0" smtClean="0">
                <a:solidFill>
                  <a:schemeClr val="bg1">
                    <a:lumMod val="50000"/>
                  </a:schemeClr>
                </a:solidFill>
                <a:latin typeface="Arial"/>
                <a:ea typeface="+mn-ea"/>
              </a:rPr>
              <a:t>arī tiem, kas paredzēti </a:t>
            </a:r>
            <a:r>
              <a:rPr lang="lv-LV" altLang="nb-NO" sz="2400" kern="0" dirty="0" err="1" smtClean="0">
                <a:solidFill>
                  <a:schemeClr val="bg1">
                    <a:lumMod val="50000"/>
                  </a:schemeClr>
                </a:solidFill>
                <a:latin typeface="Arial"/>
                <a:ea typeface="+mn-ea"/>
              </a:rPr>
              <a:t>NN</a:t>
            </a:r>
            <a:r>
              <a:rPr lang="lv-LV" altLang="nb-NO" sz="2400" kern="0" dirty="0" smtClean="0">
                <a:solidFill>
                  <a:schemeClr val="bg1">
                    <a:lumMod val="50000"/>
                  </a:schemeClr>
                </a:solidFill>
                <a:latin typeface="Arial"/>
                <a:ea typeface="+mn-ea"/>
              </a:rPr>
              <a:t>.</a:t>
            </a:r>
            <a:endParaRPr lang="nb-NO" altLang="nb-NO" kern="0" dirty="0">
              <a:solidFill>
                <a:srgbClr val="000000"/>
              </a:solidFill>
              <a:latin typeface="Arial"/>
              <a:ea typeface="+mn-ea"/>
            </a:endParaRPr>
          </a:p>
        </p:txBody>
      </p:sp>
      <p:sp>
        <p:nvSpPr>
          <p:cNvPr id="48133" name="Plassholder for innhold 2"/>
          <p:cNvSpPr>
            <a:spLocks noGrp="1"/>
          </p:cNvSpPr>
          <p:nvPr>
            <p:ph idx="1"/>
          </p:nvPr>
        </p:nvSpPr>
        <p:spPr>
          <a:xfrm>
            <a:off x="630238" y="1700808"/>
            <a:ext cx="7883525" cy="4415830"/>
          </a:xfrm>
          <a:solidFill>
            <a:srgbClr val="F2F2F2"/>
          </a:solidFill>
        </p:spPr>
        <p:txBody>
          <a:bodyPr>
            <a:normAutofit fontScale="92500" lnSpcReduction="10000"/>
          </a:bodyPr>
          <a:lstStyle/>
          <a:p>
            <a:pPr>
              <a:buClr>
                <a:srgbClr val="B2472E"/>
              </a:buClr>
              <a:buFontTx/>
              <a:buChar char="•"/>
            </a:pPr>
            <a:r>
              <a:rPr lang="lv-LV" altLang="nb-NO" sz="2400" dirty="0" smtClean="0">
                <a:solidFill>
                  <a:srgbClr val="000000"/>
                </a:solidFill>
              </a:rPr>
              <a:t>Visiem iemītniekiem nepieciešama gulta, kur gulēt.</a:t>
            </a:r>
            <a:endParaRPr lang="nb-NO" altLang="nb-NO" sz="2400" dirty="0" smtClean="0">
              <a:solidFill>
                <a:srgbClr val="000000"/>
              </a:solidFill>
            </a:endParaRPr>
          </a:p>
          <a:p>
            <a:pPr>
              <a:buClr>
                <a:srgbClr val="B2472E"/>
              </a:buClr>
              <a:buFontTx/>
              <a:buChar char="•"/>
            </a:pPr>
            <a:endParaRPr lang="nb-NO" altLang="nb-NO" sz="2400" dirty="0" smtClean="0">
              <a:solidFill>
                <a:srgbClr val="000000"/>
              </a:solidFill>
            </a:endParaRPr>
          </a:p>
          <a:p>
            <a:pPr>
              <a:buClr>
                <a:srgbClr val="B2472E"/>
              </a:buClr>
              <a:buFontTx/>
              <a:buChar char="•"/>
            </a:pPr>
            <a:r>
              <a:rPr lang="lv-LV" altLang="nb-NO" sz="2400" dirty="0" smtClean="0">
                <a:solidFill>
                  <a:srgbClr val="000000"/>
                </a:solidFill>
              </a:rPr>
              <a:t>Slēdzamas vannasistabas un tualetes, ir koplietošanas telpas socializēšanās vajadzībām, pielāgotas pēc dzimuma un vecuma.</a:t>
            </a:r>
            <a:endParaRPr lang="nb-NO" altLang="nb-NO" sz="2400" dirty="0" smtClean="0">
              <a:solidFill>
                <a:srgbClr val="000000"/>
              </a:solidFill>
            </a:endParaRPr>
          </a:p>
          <a:p>
            <a:pPr>
              <a:buClr>
                <a:srgbClr val="B2472E"/>
              </a:buClr>
              <a:buFontTx/>
              <a:buChar char="•"/>
            </a:pPr>
            <a:endParaRPr lang="nb-NO" altLang="nb-NO" sz="2400" dirty="0" smtClean="0">
              <a:solidFill>
                <a:srgbClr val="000000"/>
              </a:solidFill>
            </a:endParaRPr>
          </a:p>
          <a:p>
            <a:pPr>
              <a:buClr>
                <a:srgbClr val="B2472E"/>
              </a:buClr>
              <a:buFontTx/>
              <a:buChar char="•"/>
            </a:pPr>
            <a:r>
              <a:rPr lang="lv-LV" altLang="nb-NO" sz="2400" dirty="0" smtClean="0">
                <a:solidFill>
                  <a:srgbClr val="000000"/>
                </a:solidFill>
              </a:rPr>
              <a:t>Apmierinoši higiēniskie dzīves apstākļi.</a:t>
            </a:r>
            <a:endParaRPr lang="nb-NO" altLang="nb-NO" sz="2400" dirty="0" smtClean="0">
              <a:solidFill>
                <a:srgbClr val="000000"/>
              </a:solidFill>
            </a:endParaRPr>
          </a:p>
          <a:p>
            <a:pPr>
              <a:buClr>
                <a:srgbClr val="B2472E"/>
              </a:buClr>
              <a:buFontTx/>
              <a:buChar char="•"/>
            </a:pPr>
            <a:endParaRPr lang="nb-NO" altLang="nb-NO" sz="2400" dirty="0" smtClean="0">
              <a:solidFill>
                <a:srgbClr val="000000"/>
              </a:solidFill>
            </a:endParaRPr>
          </a:p>
          <a:p>
            <a:pPr>
              <a:buClr>
                <a:srgbClr val="B2472E"/>
              </a:buClr>
              <a:buFontTx/>
              <a:buChar char="•"/>
            </a:pPr>
            <a:r>
              <a:rPr lang="lv-LV" altLang="nb-NO" sz="2400" dirty="0" smtClean="0">
                <a:solidFill>
                  <a:srgbClr val="000000"/>
                </a:solidFill>
              </a:rPr>
              <a:t>Pieejama veļas mazgājamā mašīna.</a:t>
            </a:r>
            <a:endParaRPr lang="nb-NO" altLang="nb-NO" sz="2400" dirty="0" smtClean="0">
              <a:solidFill>
                <a:srgbClr val="000000"/>
              </a:solidFill>
            </a:endParaRPr>
          </a:p>
          <a:p>
            <a:pPr>
              <a:buClr>
                <a:srgbClr val="B2472E"/>
              </a:buClr>
              <a:buFontTx/>
              <a:buChar char="•"/>
            </a:pPr>
            <a:endParaRPr lang="nb-NO" altLang="nb-NO" sz="2400" dirty="0" smtClean="0">
              <a:solidFill>
                <a:srgbClr val="000000"/>
              </a:solidFill>
            </a:endParaRPr>
          </a:p>
          <a:p>
            <a:pPr>
              <a:buClr>
                <a:srgbClr val="B2472E"/>
              </a:buClr>
              <a:buFontTx/>
              <a:buChar char="•"/>
            </a:pPr>
            <a:r>
              <a:rPr lang="lv-LV" altLang="nb-NO" sz="2400" dirty="0" smtClean="0">
                <a:solidFill>
                  <a:srgbClr val="000000"/>
                </a:solidFill>
              </a:rPr>
              <a:t>Ir iespēja pašiem gatavot maltīti vai tiek piedāvāts barojošs</a:t>
            </a:r>
            <a:r>
              <a:rPr lang="nb-NO" altLang="nb-NO" sz="2400" dirty="0" smtClean="0">
                <a:solidFill>
                  <a:srgbClr val="000000"/>
                </a:solidFill>
              </a:rPr>
              <a:t>, </a:t>
            </a:r>
            <a:r>
              <a:rPr lang="lv-LV" altLang="nb-NO" sz="2400" dirty="0" smtClean="0">
                <a:solidFill>
                  <a:srgbClr val="000000"/>
                </a:solidFill>
              </a:rPr>
              <a:t>daudzveidīgs un attiecīgajai kultūrai piemērots ēdiens.</a:t>
            </a:r>
            <a:endParaRPr lang="nb-NO" altLang="nb-NO" sz="2400" dirty="0" smtClean="0">
              <a:solidFill>
                <a:srgbClr val="000000"/>
              </a:solidFill>
            </a:endParaRPr>
          </a:p>
          <a:p>
            <a:endParaRPr lang="nb-NO" altLang="nb-NO" dirty="0" smtClean="0"/>
          </a:p>
        </p:txBody>
      </p:sp>
    </p:spTree>
    <p:extLst>
      <p:ext uri="{BB962C8B-B14F-4D97-AF65-F5344CB8AC3E}">
        <p14:creationId xmlns:p14="http://schemas.microsoft.com/office/powerpoint/2010/main" val="3537467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630238" y="565150"/>
            <a:ext cx="7883525" cy="609600"/>
          </a:xfrm>
        </p:spPr>
        <p:txBody>
          <a:bodyPr>
            <a:normAutofit/>
          </a:bodyPr>
          <a:lstStyle/>
          <a:p>
            <a:r>
              <a:rPr lang="nb-NO" altLang="nb-NO" dirty="0" smtClean="0"/>
              <a:t>……….</a:t>
            </a:r>
          </a:p>
        </p:txBody>
      </p:sp>
      <p:sp>
        <p:nvSpPr>
          <p:cNvPr id="50179" name="Rectangle 3"/>
          <p:cNvSpPr>
            <a:spLocks noGrp="1"/>
          </p:cNvSpPr>
          <p:nvPr>
            <p:ph type="body" idx="1"/>
          </p:nvPr>
        </p:nvSpPr>
        <p:spPr>
          <a:xfrm>
            <a:off x="467544" y="1196752"/>
            <a:ext cx="8229600" cy="4525963"/>
          </a:xfrm>
        </p:spPr>
        <p:txBody>
          <a:bodyPr>
            <a:normAutofit/>
          </a:bodyPr>
          <a:lstStyle/>
          <a:p>
            <a:r>
              <a:rPr lang="lv-LV" altLang="nb-NO" sz="2800" dirty="0" smtClean="0"/>
              <a:t>Informācijas programma</a:t>
            </a:r>
            <a:endParaRPr lang="nb-NO" altLang="nb-NO" sz="2800" dirty="0" smtClean="0"/>
          </a:p>
          <a:p>
            <a:r>
              <a:rPr lang="lv-LV" altLang="nb-NO" sz="2800" dirty="0" smtClean="0"/>
              <a:t>Informācija par atgriešanos un aktivitātes</a:t>
            </a:r>
            <a:endParaRPr lang="nb-NO" altLang="nb-NO" sz="2800" dirty="0" smtClean="0"/>
          </a:p>
          <a:p>
            <a:r>
              <a:rPr lang="lv-LV" altLang="nb-NO" sz="2800" dirty="0" smtClean="0"/>
              <a:t>Gatavošanās izmitināšanai</a:t>
            </a:r>
            <a:endParaRPr lang="nb-NO" altLang="nb-NO" sz="2800" dirty="0" smtClean="0"/>
          </a:p>
          <a:p>
            <a:r>
              <a:rPr lang="lv-LV" altLang="nb-NO" sz="2800" dirty="0" smtClean="0"/>
              <a:t>Līdzdalība</a:t>
            </a:r>
            <a:r>
              <a:rPr lang="nb-NO" altLang="nb-NO" sz="2800" dirty="0" smtClean="0"/>
              <a:t>/ </a:t>
            </a:r>
            <a:r>
              <a:rPr lang="lv-LV" altLang="nb-NO" sz="2800" dirty="0" smtClean="0"/>
              <a:t>iemītnieku sadarbības padome</a:t>
            </a:r>
          </a:p>
          <a:p>
            <a:r>
              <a:rPr lang="lv-LV" altLang="nb-NO" sz="2800" dirty="0" smtClean="0"/>
              <a:t>Aktivitāšu programma pieaugušajiem</a:t>
            </a:r>
            <a:endParaRPr lang="nb-NO" altLang="nb-NO" sz="2800" dirty="0" smtClean="0"/>
          </a:p>
          <a:p>
            <a:r>
              <a:rPr lang="lv-LV" altLang="nb-NO" sz="2800" dirty="0" smtClean="0"/>
              <a:t>Aktivitātes bērniem</a:t>
            </a:r>
            <a:endParaRPr lang="nb-NO" altLang="nb-NO" sz="2800" dirty="0" smtClean="0"/>
          </a:p>
          <a:p>
            <a:r>
              <a:rPr lang="lv-LV" altLang="nb-NO" sz="2800" dirty="0" smtClean="0"/>
              <a:t>Konfliktu risināšana un novēršana</a:t>
            </a:r>
            <a:endParaRPr lang="nb-NO" altLang="nb-NO" sz="2800" dirty="0" smtClean="0"/>
          </a:p>
          <a:p>
            <a:r>
              <a:rPr lang="lv-LV" altLang="nb-NO" sz="2800" dirty="0" smtClean="0"/>
              <a:t>Sadarbošanās ar vietējo sabiedrību un brīvprātīgajām organizācijām</a:t>
            </a:r>
            <a:endParaRPr lang="nb-NO" altLang="nb-NO" sz="2800" dirty="0" smtClean="0"/>
          </a:p>
          <a:p>
            <a:endParaRPr lang="nb-NO" altLang="nb-NO" sz="2800" dirty="0" smtClean="0"/>
          </a:p>
        </p:txBody>
      </p:sp>
    </p:spTree>
    <p:extLst>
      <p:ext uri="{BB962C8B-B14F-4D97-AF65-F5344CB8AC3E}">
        <p14:creationId xmlns:p14="http://schemas.microsoft.com/office/powerpoint/2010/main" val="196564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630238" y="565150"/>
            <a:ext cx="7883525" cy="1098550"/>
          </a:xfrm>
        </p:spPr>
        <p:txBody>
          <a:bodyPr>
            <a:normAutofit fontScale="90000"/>
          </a:bodyPr>
          <a:lstStyle/>
          <a:p>
            <a:r>
              <a:rPr lang="lv-LV" altLang="nb-NO" sz="3100" dirty="0" smtClean="0"/>
              <a:t>OBLIGĀTĀ INFORMĀCIJAS PROGRAMMA</a:t>
            </a:r>
            <a:r>
              <a:rPr lang="nb-NO" altLang="nb-NO" sz="3100" dirty="0"/>
              <a:t/>
            </a:r>
            <a:br>
              <a:rPr lang="nb-NO" altLang="nb-NO" sz="3100" dirty="0"/>
            </a:br>
            <a:r>
              <a:rPr lang="nb-NO" altLang="nb-NO" sz="3600" dirty="0" smtClean="0"/>
              <a:t/>
            </a:r>
            <a:br>
              <a:rPr lang="nb-NO" altLang="nb-NO" sz="3600" dirty="0" smtClean="0"/>
            </a:br>
            <a:endParaRPr lang="nb-NO" altLang="nb-NO" sz="3600" dirty="0" smtClean="0"/>
          </a:p>
        </p:txBody>
      </p:sp>
      <p:sp>
        <p:nvSpPr>
          <p:cNvPr id="130051" name="Rectangle 3"/>
          <p:cNvSpPr>
            <a:spLocks noGrp="1"/>
          </p:cNvSpPr>
          <p:nvPr>
            <p:ph type="body" idx="1"/>
          </p:nvPr>
        </p:nvSpPr>
        <p:spPr/>
        <p:txBody>
          <a:bodyPr>
            <a:noAutofit/>
          </a:bodyPr>
          <a:lstStyle/>
          <a:p>
            <a:pPr>
              <a:spcBef>
                <a:spcPct val="0"/>
              </a:spcBef>
              <a:buFont typeface="Arial" charset="0"/>
              <a:buNone/>
            </a:pPr>
            <a:r>
              <a:rPr lang="nb-NO" altLang="nb-NO" sz="2800" dirty="0" smtClean="0"/>
              <a:t>	- </a:t>
            </a:r>
            <a:r>
              <a:rPr lang="lv-LV" altLang="nb-NO" sz="2800" dirty="0" smtClean="0"/>
              <a:t>Norvēģijas sabiedrība un </a:t>
            </a:r>
            <a:r>
              <a:rPr lang="lv-LV" altLang="nb-NO" sz="2800" dirty="0" err="1" smtClean="0"/>
              <a:t>pamatvērības</a:t>
            </a:r>
            <a:endParaRPr lang="nb-NO" altLang="nb-NO" sz="2800" dirty="0" smtClean="0"/>
          </a:p>
          <a:p>
            <a:pPr>
              <a:buFont typeface="Arial" charset="0"/>
              <a:buNone/>
            </a:pPr>
            <a:r>
              <a:rPr lang="nb-NO" altLang="nb-NO" sz="2800" dirty="0" smtClean="0"/>
              <a:t>	- </a:t>
            </a:r>
            <a:r>
              <a:rPr lang="lv-LV" altLang="nb-NO" sz="2800" dirty="0"/>
              <a:t>I</a:t>
            </a:r>
            <a:r>
              <a:rPr lang="lv-LV" altLang="nb-NO" sz="2800" dirty="0" smtClean="0"/>
              <a:t>etver informāciju par </a:t>
            </a:r>
            <a:r>
              <a:rPr lang="lv-LV" altLang="nb-NO" sz="2800" dirty="0" err="1" smtClean="0"/>
              <a:t>ievadprogrammu</a:t>
            </a:r>
            <a:r>
              <a:rPr lang="lv-LV" altLang="nb-NO" sz="2800" dirty="0" smtClean="0"/>
              <a:t>, tiesībām un pienākumiem</a:t>
            </a:r>
            <a:endParaRPr lang="nb-NO" altLang="nb-NO" sz="2800" dirty="0" smtClean="0"/>
          </a:p>
          <a:p>
            <a:pPr>
              <a:buFont typeface="Arial" charset="0"/>
              <a:buNone/>
            </a:pPr>
            <a:r>
              <a:rPr lang="nb-NO" altLang="nb-NO" sz="2800" dirty="0"/>
              <a:t>	</a:t>
            </a:r>
            <a:r>
              <a:rPr lang="nb-NO" altLang="nb-NO" sz="2800" dirty="0" smtClean="0"/>
              <a:t>-</a:t>
            </a:r>
            <a:r>
              <a:rPr lang="lv-LV" altLang="nb-NO" sz="2800" dirty="0" smtClean="0"/>
              <a:t> Informācijas sagatavošana par to iemītnieku izmitināšanu, kuriem piešķirta uzturēšanās atļauja</a:t>
            </a:r>
            <a:r>
              <a:rPr lang="nb-NO" altLang="nb-NO" sz="2800" dirty="0" smtClean="0"/>
              <a:t> </a:t>
            </a:r>
          </a:p>
          <a:p>
            <a:pPr>
              <a:buFont typeface="Arial" charset="0"/>
              <a:buNone/>
            </a:pPr>
            <a:r>
              <a:rPr lang="nb-NO" altLang="nb-NO" sz="2800" dirty="0"/>
              <a:t>	</a:t>
            </a:r>
            <a:r>
              <a:rPr lang="nb-NO" altLang="nb-NO" sz="2800" dirty="0" smtClean="0"/>
              <a:t>-</a:t>
            </a:r>
            <a:r>
              <a:rPr lang="lv-LV" altLang="nb-NO" sz="2800" dirty="0" smtClean="0"/>
              <a:t> Informācija par atgriešanos, pielāgota dažādu grupu vajadzībām.</a:t>
            </a:r>
            <a:endParaRPr lang="nb-NO" altLang="nb-NO" sz="2800" dirty="0" smtClean="0"/>
          </a:p>
        </p:txBody>
      </p:sp>
    </p:spTree>
    <p:extLst>
      <p:ext uri="{BB962C8B-B14F-4D97-AF65-F5344CB8AC3E}">
        <p14:creationId xmlns:p14="http://schemas.microsoft.com/office/powerpoint/2010/main" val="1302877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lv-LV" sz="3600" dirty="0" smtClean="0"/>
              <a:t>Gatavošanās izmitināšanai un integrēšanai</a:t>
            </a:r>
            <a:endParaRPr lang="nb-NO" sz="3600" dirty="0"/>
          </a:p>
        </p:txBody>
      </p:sp>
      <p:sp>
        <p:nvSpPr>
          <p:cNvPr id="3" name="Plassholder for innhold 2"/>
          <p:cNvSpPr>
            <a:spLocks noGrp="1"/>
          </p:cNvSpPr>
          <p:nvPr>
            <p:ph idx="1"/>
          </p:nvPr>
        </p:nvSpPr>
        <p:spPr/>
        <p:txBody>
          <a:bodyPr>
            <a:normAutofit/>
          </a:bodyPr>
          <a:lstStyle/>
          <a:p>
            <a:r>
              <a:rPr lang="lv-LV" sz="2800" dirty="0" smtClean="0"/>
              <a:t>Kvalifikācijas un prasmju apzināšana</a:t>
            </a:r>
          </a:p>
          <a:p>
            <a:r>
              <a:rPr lang="lv-LV" sz="2800" dirty="0" smtClean="0"/>
              <a:t>Ģimenes tīkla apzināšana Norvēģijā</a:t>
            </a:r>
            <a:endParaRPr lang="nb-NO" sz="2800" dirty="0" smtClean="0"/>
          </a:p>
          <a:p>
            <a:r>
              <a:rPr lang="lv-LV" sz="2800" dirty="0" smtClean="0"/>
              <a:t>Izglītība un darba pieredze </a:t>
            </a:r>
            <a:r>
              <a:rPr lang="nb-NO" sz="2800" dirty="0" smtClean="0"/>
              <a:t>– </a:t>
            </a:r>
            <a:r>
              <a:rPr lang="lv-LV" sz="2800" dirty="0" smtClean="0"/>
              <a:t>pārnese un apstiprināšana</a:t>
            </a:r>
            <a:endParaRPr lang="nb-NO" sz="2800" dirty="0" smtClean="0"/>
          </a:p>
          <a:p>
            <a:r>
              <a:rPr lang="lv-LV" sz="2800" dirty="0" smtClean="0"/>
              <a:t>Karjeras plānu apzināšana</a:t>
            </a:r>
            <a:endParaRPr lang="nb-NO" sz="2800" dirty="0" smtClean="0"/>
          </a:p>
          <a:p>
            <a:r>
              <a:rPr lang="lv-LV" sz="2800" dirty="0" smtClean="0"/>
              <a:t>Norvēģijas kultūra, tiesības un pienākumi</a:t>
            </a:r>
            <a:endParaRPr lang="nb-NO" sz="2800" dirty="0" smtClean="0"/>
          </a:p>
          <a:p>
            <a:r>
              <a:rPr lang="lv-LV" sz="2800" dirty="0" smtClean="0"/>
              <a:t>Valodas apmācība</a:t>
            </a:r>
            <a:endParaRPr lang="nb-NO" sz="2800" dirty="0" smtClean="0"/>
          </a:p>
          <a:p>
            <a:r>
              <a:rPr lang="lv-LV" sz="2800" dirty="0" smtClean="0"/>
              <a:t>Jauni projekti, kas veicina integrēšanos</a:t>
            </a:r>
            <a:endParaRPr lang="nb-NO" sz="2800" dirty="0" smtClean="0"/>
          </a:p>
          <a:p>
            <a:endParaRPr lang="nb-NO" sz="2800" dirty="0"/>
          </a:p>
        </p:txBody>
      </p:sp>
    </p:spTree>
    <p:extLst>
      <p:ext uri="{BB962C8B-B14F-4D97-AF65-F5344CB8AC3E}">
        <p14:creationId xmlns:p14="http://schemas.microsoft.com/office/powerpoint/2010/main" val="126085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0000" y="565065"/>
            <a:ext cx="8118464" cy="615553"/>
          </a:xfrm>
        </p:spPr>
        <p:txBody>
          <a:bodyPr>
            <a:normAutofit/>
          </a:bodyPr>
          <a:lstStyle/>
          <a:p>
            <a:r>
              <a:rPr lang="lv-LV" sz="3600" dirty="0" smtClean="0"/>
              <a:t>Gatavošanās atgriešanās procesam</a:t>
            </a:r>
            <a:endParaRPr lang="en-GB" sz="3600" dirty="0"/>
          </a:p>
        </p:txBody>
      </p:sp>
      <p:sp>
        <p:nvSpPr>
          <p:cNvPr id="3" name="Plassholder for innhold 2"/>
          <p:cNvSpPr>
            <a:spLocks noGrp="1"/>
          </p:cNvSpPr>
          <p:nvPr>
            <p:ph idx="1"/>
          </p:nvPr>
        </p:nvSpPr>
        <p:spPr/>
        <p:txBody>
          <a:bodyPr>
            <a:normAutofit/>
          </a:bodyPr>
          <a:lstStyle/>
          <a:p>
            <a:r>
              <a:rPr lang="lv-LV" sz="2800" dirty="0" smtClean="0"/>
              <a:t>Atbalstītās brīvprātīgās atgriešanās programma</a:t>
            </a:r>
            <a:r>
              <a:rPr lang="en-GB" sz="2800" dirty="0" smtClean="0"/>
              <a:t> (AVR) –</a:t>
            </a:r>
            <a:r>
              <a:rPr lang="lv-LV" sz="2800" dirty="0" smtClean="0"/>
              <a:t>  sadarbībā ar Starptautisko Migrācijas organizāciju </a:t>
            </a:r>
            <a:r>
              <a:rPr lang="en-GB" sz="2800" dirty="0" smtClean="0"/>
              <a:t>(IOM)	</a:t>
            </a:r>
          </a:p>
          <a:p>
            <a:endParaRPr lang="en-GB" sz="2800" dirty="0" smtClean="0"/>
          </a:p>
          <a:p>
            <a:r>
              <a:rPr lang="lv-LV" sz="2800" dirty="0" smtClean="0"/>
              <a:t>Informācija un individuālas konsultācijas par atgriešanos – programma visos uzņemšanas centros</a:t>
            </a:r>
            <a:endParaRPr lang="en-GB" sz="2800" dirty="0"/>
          </a:p>
        </p:txBody>
      </p:sp>
    </p:spTree>
    <p:extLst>
      <p:ext uri="{BB962C8B-B14F-4D97-AF65-F5344CB8AC3E}">
        <p14:creationId xmlns:p14="http://schemas.microsoft.com/office/powerpoint/2010/main" val="198358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630238" y="565150"/>
            <a:ext cx="7881937" cy="1204913"/>
          </a:xfrm>
        </p:spPr>
        <p:txBody>
          <a:bodyPr/>
          <a:lstStyle/>
          <a:p>
            <a:endParaRPr lang="nb-NO" altLang="nb-NO" smtClean="0">
              <a:ea typeface="ＭＳ Ｐゴシック" pitchFamily="34" charset="-128"/>
            </a:endParaRPr>
          </a:p>
        </p:txBody>
      </p:sp>
      <p:sp>
        <p:nvSpPr>
          <p:cNvPr id="21507" name="Rectangle 3"/>
          <p:cNvSpPr>
            <a:spLocks noGrp="1"/>
          </p:cNvSpPr>
          <p:nvPr>
            <p:ph type="body" idx="4294967295"/>
          </p:nvPr>
        </p:nvSpPr>
        <p:spPr/>
        <p:txBody>
          <a:bodyPr/>
          <a:lstStyle/>
          <a:p>
            <a:endParaRPr lang="nb-NO" altLang="nb-NO" smtClean="0">
              <a:ea typeface="ＭＳ Ｐゴシック" pitchFamily="34" charset="-128"/>
            </a:endParaRPr>
          </a:p>
        </p:txBody>
      </p:sp>
      <p:pic>
        <p:nvPicPr>
          <p:cNvPr id="21508" name="Picture 5" descr="LANGE DAGER: Mange av de unge mindreårige asylsøkerne til Norge blir sittende lenge på asylmottak mens de venter på at søknaden skal behandles. Foto: HÅKON EIKESDAL/DAGBLAD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p:cNvSpPr txBox="1">
            <a:spLocks noChangeArrowheads="1"/>
          </p:cNvSpPr>
          <p:nvPr/>
        </p:nvSpPr>
        <p:spPr bwMode="auto">
          <a:xfrm>
            <a:off x="250825" y="5013325"/>
            <a:ext cx="5616575" cy="584200"/>
          </a:xfrm>
          <a:prstGeom prst="rect">
            <a:avLst/>
          </a:prstGeom>
          <a:solidFill>
            <a:srgbClr val="99CC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3539"/>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03539"/>
              </a:buClr>
              <a:buSzPct val="80000"/>
              <a:buFont typeface="Wingdings" pitchFamily="2" charset="2"/>
              <a:buChar char="§"/>
              <a:defRPr sz="3200">
                <a:solidFill>
                  <a:schemeClr val="tx1"/>
                </a:solidFill>
                <a:latin typeface="Arial" charset="0"/>
                <a:ea typeface="ＭＳ Ｐゴシック" pitchFamily="34" charset="-128"/>
                <a:cs typeface="Arial" charset="0"/>
              </a:defRPr>
            </a:lvl2pPr>
            <a:lvl3pPr marL="1143000" indent="-228600" eaLnBrk="0" hangingPunct="0">
              <a:spcBef>
                <a:spcPct val="20000"/>
              </a:spcBef>
              <a:buClr>
                <a:srgbClr val="C03539"/>
              </a:buClr>
              <a:buFont typeface="Arial" charset="0"/>
              <a:buChar char="•"/>
              <a:defRPr sz="32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C03539"/>
              </a:buClr>
              <a:buFont typeface="Arial" charset="0"/>
              <a:buChar char="–"/>
              <a:tabLst>
                <a:tab pos="1255713" algn="l"/>
              </a:tabLst>
              <a:defRPr sz="32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C03539"/>
              </a:buClr>
              <a:buFont typeface="Arial" charset="0"/>
              <a:buChar char="»"/>
              <a:defRPr sz="32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ＭＳ Ｐゴシック" pitchFamily="34" charset="-128"/>
                <a:cs typeface="Arial" charset="0"/>
              </a:defRPr>
            </a:lvl9pPr>
          </a:lstStyle>
          <a:p>
            <a:pPr eaLnBrk="1" fontAlgn="base" hangingPunct="1">
              <a:spcBef>
                <a:spcPct val="50000"/>
              </a:spcBef>
              <a:spcAft>
                <a:spcPct val="0"/>
              </a:spcAft>
              <a:buClrTx/>
              <a:buFontTx/>
              <a:buNone/>
            </a:pPr>
            <a:r>
              <a:rPr lang="lv-LV" altLang="nb-NO" dirty="0" smtClean="0">
                <a:solidFill>
                  <a:srgbClr val="000000"/>
                </a:solidFill>
              </a:rPr>
              <a:t>Aprūpe un izmitināšana</a:t>
            </a:r>
            <a:endParaRPr lang="nb-NO" altLang="nb-NO" dirty="0" smtClean="0">
              <a:solidFill>
                <a:srgbClr val="000000"/>
              </a:solidFill>
            </a:endParaRPr>
          </a:p>
        </p:txBody>
      </p:sp>
    </p:spTree>
    <p:extLst>
      <p:ext uri="{BB962C8B-B14F-4D97-AF65-F5344CB8AC3E}">
        <p14:creationId xmlns:p14="http://schemas.microsoft.com/office/powerpoint/2010/main" val="294427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tel 1"/>
          <p:cNvSpPr>
            <a:spLocks noGrp="1"/>
          </p:cNvSpPr>
          <p:nvPr>
            <p:ph type="title"/>
          </p:nvPr>
        </p:nvSpPr>
        <p:spPr>
          <a:xfrm>
            <a:off x="630000" y="565065"/>
            <a:ext cx="7884000" cy="553998"/>
          </a:xfrm>
        </p:spPr>
        <p:txBody>
          <a:bodyPr/>
          <a:lstStyle/>
          <a:p>
            <a:r>
              <a:rPr lang="lv-LV" altLang="nb-NO" sz="3600" b="1" dirty="0" smtClean="0">
                <a:solidFill>
                  <a:srgbClr val="7F7F7F"/>
                </a:solidFill>
              </a:rPr>
              <a:t>Prasības </a:t>
            </a:r>
            <a:r>
              <a:rPr lang="nb-NO" altLang="nb-NO" sz="3600" b="1" dirty="0" smtClean="0">
                <a:solidFill>
                  <a:srgbClr val="7F7F7F"/>
                </a:solidFill>
              </a:rPr>
              <a:t>–</a:t>
            </a:r>
            <a:r>
              <a:rPr lang="lv-LV" altLang="nb-NO" sz="3600" b="1" dirty="0" smtClean="0">
                <a:solidFill>
                  <a:srgbClr val="7F7F7F"/>
                </a:solidFill>
              </a:rPr>
              <a:t> centri, kas paredzēti </a:t>
            </a:r>
            <a:r>
              <a:rPr lang="lv-LV" altLang="nb-NO" sz="3600" b="1" dirty="0" err="1" smtClean="0">
                <a:solidFill>
                  <a:srgbClr val="7F7F7F"/>
                </a:solidFill>
              </a:rPr>
              <a:t>NN</a:t>
            </a:r>
            <a:endParaRPr lang="nb-NO" altLang="nb-NO" sz="3600" dirty="0" smtClean="0">
              <a:solidFill>
                <a:srgbClr val="7F7F7F"/>
              </a:solidFill>
            </a:endParaRPr>
          </a:p>
        </p:txBody>
      </p:sp>
      <p:sp>
        <p:nvSpPr>
          <p:cNvPr id="49155" name="Plassholder for lysbildenumm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lr>
                <a:srgbClr val="C03539"/>
              </a:buClr>
              <a:buSzPct val="80000"/>
              <a:buFont typeface="Wingdings" pitchFamily="2" charset="2"/>
              <a:buChar char="§"/>
              <a:defRPr sz="3200">
                <a:solidFill>
                  <a:schemeClr val="tx1"/>
                </a:solidFill>
                <a:latin typeface="Arial" charset="0"/>
                <a:ea typeface="MS PGothic" pitchFamily="34" charset="-128"/>
                <a:cs typeface="Arial" charset="0"/>
              </a:defRPr>
            </a:lvl2pPr>
            <a:lvl3pPr marL="1143000" indent="-228600"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3pPr>
            <a:lvl4pPr marL="1600200" indent="-228600" eaLnBrk="0" hangingPunct="0">
              <a:spcBef>
                <a:spcPct val="20000"/>
              </a:spcBef>
              <a:buClr>
                <a:srgbClr val="C03539"/>
              </a:buClr>
              <a:buFont typeface="Arial" charset="0"/>
              <a:buChar char="–"/>
              <a:tabLst>
                <a:tab pos="1255713" algn="l"/>
              </a:tabLst>
              <a:defRPr sz="3200">
                <a:solidFill>
                  <a:schemeClr val="tx1"/>
                </a:solidFill>
                <a:latin typeface="Arial" charset="0"/>
                <a:ea typeface="MS PGothic" pitchFamily="34" charset="-128"/>
                <a:cs typeface="Arial" charset="0"/>
              </a:defRPr>
            </a:lvl4pPr>
            <a:lvl5pPr marL="2057400" indent="-228600"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9pPr>
          </a:lstStyle>
          <a:p>
            <a:pPr eaLnBrk="1" hangingPunct="1">
              <a:spcBef>
                <a:spcPct val="0"/>
              </a:spcBef>
              <a:buClrTx/>
              <a:buFontTx/>
              <a:buNone/>
            </a:pPr>
            <a:fld id="{883B2203-346E-4D07-A6C9-00689CF04F2F}" type="slidenum">
              <a:rPr lang="nb-NO" altLang="nb-NO" sz="1800" smtClean="0">
                <a:solidFill>
                  <a:srgbClr val="858688"/>
                </a:solidFill>
              </a:rPr>
              <a:pPr eaLnBrk="1" hangingPunct="1">
                <a:spcBef>
                  <a:spcPct val="0"/>
                </a:spcBef>
                <a:buClrTx/>
                <a:buFontTx/>
                <a:buNone/>
              </a:pPr>
              <a:t>19</a:t>
            </a:fld>
            <a:endParaRPr lang="nb-NO" altLang="nb-NO" sz="1800" smtClean="0">
              <a:solidFill>
                <a:srgbClr val="858688"/>
              </a:solidFill>
            </a:endParaRPr>
          </a:p>
        </p:txBody>
      </p:sp>
      <p:sp>
        <p:nvSpPr>
          <p:cNvPr id="5" name="Plassholder for innhold 2"/>
          <p:cNvSpPr>
            <a:spLocks noGrp="1"/>
          </p:cNvSpPr>
          <p:nvPr>
            <p:ph idx="1"/>
          </p:nvPr>
        </p:nvSpPr>
        <p:spPr>
          <a:xfrm>
            <a:off x="630238" y="1492250"/>
            <a:ext cx="7883525" cy="4529138"/>
          </a:xfrm>
          <a:solidFill>
            <a:schemeClr val="bg2">
              <a:lumMod val="95000"/>
            </a:schemeClr>
          </a:solidFill>
        </p:spPr>
        <p:txBody>
          <a:bodyPr>
            <a:normAutofit fontScale="92500"/>
          </a:bodyPr>
          <a:lstStyle/>
          <a:p>
            <a:pPr>
              <a:lnSpc>
                <a:spcPct val="90000"/>
              </a:lnSpc>
              <a:buClr>
                <a:srgbClr val="B2472E"/>
              </a:buClr>
              <a:defRPr/>
            </a:pPr>
            <a:endParaRPr lang="nb-NO" altLang="nb-NO" sz="2400" dirty="0" smtClean="0">
              <a:solidFill>
                <a:srgbClr val="000000"/>
              </a:solidFill>
              <a:ea typeface="ＭＳ Ｐゴシック" charset="0"/>
            </a:endParaRPr>
          </a:p>
          <a:p>
            <a:pPr>
              <a:lnSpc>
                <a:spcPct val="90000"/>
              </a:lnSpc>
              <a:buClr>
                <a:srgbClr val="B2472E"/>
              </a:buClr>
              <a:defRPr/>
            </a:pPr>
            <a:r>
              <a:rPr lang="lv-LV" altLang="nb-NO" sz="2400" dirty="0" smtClean="0">
                <a:solidFill>
                  <a:srgbClr val="000000"/>
                </a:solidFill>
                <a:ea typeface="ＭＳ Ｐゴシック" charset="0"/>
              </a:rPr>
              <a:t>Nodrošināt pēc iespējas normālāku dzīvesvietu nepilngadīgām personām šai sarežģītajā dzīves situācijā</a:t>
            </a:r>
            <a:br>
              <a:rPr lang="lv-LV" altLang="nb-NO" sz="2400" dirty="0" smtClean="0">
                <a:solidFill>
                  <a:srgbClr val="000000"/>
                </a:solidFill>
                <a:ea typeface="ＭＳ Ｐゴシック" charset="0"/>
              </a:rPr>
            </a:br>
            <a:endParaRPr lang="nb-NO" altLang="nb-NO" sz="2400" dirty="0">
              <a:solidFill>
                <a:srgbClr val="000000"/>
              </a:solidFill>
              <a:ea typeface="ＭＳ Ｐゴシック" charset="0"/>
            </a:endParaRPr>
          </a:p>
          <a:p>
            <a:pPr>
              <a:lnSpc>
                <a:spcPct val="90000"/>
              </a:lnSpc>
              <a:buClr>
                <a:srgbClr val="B2472E"/>
              </a:buClr>
              <a:defRPr/>
            </a:pPr>
            <a:r>
              <a:rPr lang="lv-LV" altLang="nb-NO" sz="2400" dirty="0" smtClean="0">
                <a:solidFill>
                  <a:srgbClr val="000000"/>
                </a:solidFill>
                <a:ea typeface="ＭＳ Ｐゴシック" charset="0"/>
              </a:rPr>
              <a:t>Izkopt un atbalstīt personas individualitāti, piederības sajūtu un pašpaļāvību</a:t>
            </a:r>
          </a:p>
          <a:p>
            <a:pPr marL="0" indent="0">
              <a:lnSpc>
                <a:spcPct val="90000"/>
              </a:lnSpc>
              <a:buClr>
                <a:srgbClr val="B2472E"/>
              </a:buClr>
              <a:buNone/>
              <a:defRPr/>
            </a:pPr>
            <a:endParaRPr lang="nb-NO" altLang="nb-NO" sz="2400" dirty="0">
              <a:solidFill>
                <a:srgbClr val="000000"/>
              </a:solidFill>
              <a:ea typeface="ＭＳ Ｐゴシック" charset="0"/>
            </a:endParaRPr>
          </a:p>
          <a:p>
            <a:pPr>
              <a:lnSpc>
                <a:spcPct val="90000"/>
              </a:lnSpc>
              <a:buClr>
                <a:srgbClr val="B2472E"/>
              </a:buClr>
              <a:defRPr/>
            </a:pPr>
            <a:r>
              <a:rPr lang="lv-LV" altLang="nb-NO" sz="2400" dirty="0" smtClean="0">
                <a:solidFill>
                  <a:srgbClr val="000000"/>
                </a:solidFill>
                <a:ea typeface="ＭＳ Ｐゴシック" charset="0"/>
              </a:rPr>
              <a:t>Nodrošināt vienkāršus, bet standartiem atbilstošus apstākļus</a:t>
            </a:r>
            <a:r>
              <a:rPr lang="nb-NO" altLang="nb-NO" sz="2400" dirty="0">
                <a:solidFill>
                  <a:srgbClr val="000000"/>
                </a:solidFill>
                <a:ea typeface="ＭＳ Ｐゴシック" charset="0"/>
              </a:rPr>
              <a:t/>
            </a:r>
            <a:br>
              <a:rPr lang="nb-NO" altLang="nb-NO" sz="2400" dirty="0">
                <a:solidFill>
                  <a:srgbClr val="000000"/>
                </a:solidFill>
                <a:ea typeface="ＭＳ Ｐゴシック" charset="0"/>
              </a:rPr>
            </a:br>
            <a:endParaRPr lang="nb-NO" altLang="nb-NO" sz="2400" dirty="0">
              <a:solidFill>
                <a:srgbClr val="000000"/>
              </a:solidFill>
              <a:ea typeface="ＭＳ Ｐゴシック" charset="0"/>
            </a:endParaRPr>
          </a:p>
          <a:p>
            <a:pPr>
              <a:lnSpc>
                <a:spcPct val="90000"/>
              </a:lnSpc>
              <a:buClr>
                <a:srgbClr val="B2472E"/>
              </a:buClr>
              <a:defRPr/>
            </a:pPr>
            <a:r>
              <a:rPr lang="lv-LV" altLang="nb-NO" sz="2400" dirty="0" smtClean="0">
                <a:solidFill>
                  <a:srgbClr val="000000"/>
                </a:solidFill>
                <a:ea typeface="ＭＳ Ｐゴシック" charset="0"/>
              </a:rPr>
              <a:t>Apmierināt iemītnieku pamatvajadzības</a:t>
            </a:r>
          </a:p>
          <a:p>
            <a:pPr>
              <a:lnSpc>
                <a:spcPct val="90000"/>
              </a:lnSpc>
              <a:buClr>
                <a:srgbClr val="B2472E"/>
              </a:buClr>
              <a:defRPr/>
            </a:pPr>
            <a:endParaRPr lang="nb-NO" altLang="nb-NO" sz="2400" dirty="0" smtClean="0">
              <a:solidFill>
                <a:srgbClr val="000000"/>
              </a:solidFill>
              <a:ea typeface="ＭＳ Ｐゴシック" charset="0"/>
            </a:endParaRPr>
          </a:p>
          <a:p>
            <a:pPr>
              <a:lnSpc>
                <a:spcPct val="90000"/>
              </a:lnSpc>
              <a:buClr>
                <a:srgbClr val="B2472E"/>
              </a:buClr>
              <a:defRPr/>
            </a:pPr>
            <a:r>
              <a:rPr lang="lv-LV" altLang="nb-NO" sz="2400" dirty="0" smtClean="0"/>
              <a:t>Nodrošināt aizbildņus visām nepilngadīgajām personām</a:t>
            </a:r>
            <a:endParaRPr lang="nb-NO" altLang="nb-NO" sz="2400" dirty="0">
              <a:solidFill>
                <a:srgbClr val="000000"/>
              </a:solidFill>
              <a:ea typeface="ＭＳ Ｐゴシック" charset="0"/>
            </a:endParaRPr>
          </a:p>
          <a:p>
            <a:pPr>
              <a:defRPr/>
            </a:pPr>
            <a:endParaRPr lang="nb-NO" dirty="0">
              <a:ea typeface="ＭＳ Ｐゴシック" charset="0"/>
            </a:endParaRPr>
          </a:p>
        </p:txBody>
      </p:sp>
    </p:spTree>
    <p:extLst>
      <p:ext uri="{BB962C8B-B14F-4D97-AF65-F5344CB8AC3E}">
        <p14:creationId xmlns:p14="http://schemas.microsoft.com/office/powerpoint/2010/main" val="377648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nummer 3"/>
          <p:cNvSpPr>
            <a:spLocks noGrp="1"/>
          </p:cNvSpPr>
          <p:nvPr>
            <p:ph type="sldNum" sz="quarter" idx="11"/>
          </p:nvPr>
        </p:nvSpPr>
        <p:spPr bwMode="auto">
          <a:xfrm>
            <a:off x="1403350" y="6265863"/>
            <a:ext cx="4897438" cy="2762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fld id="{0B565A41-E890-4DD8-B1B6-70CAF0E334DB}" type="slidenum">
              <a:rPr lang="nb-NO" smtClean="0">
                <a:solidFill>
                  <a:schemeClr val="bg1"/>
                </a:solidFill>
              </a:rPr>
              <a:pPr algn="ctr" eaLnBrk="1" fontAlgn="base" hangingPunct="1">
                <a:spcBef>
                  <a:spcPct val="0"/>
                </a:spcBef>
                <a:spcAft>
                  <a:spcPct val="0"/>
                </a:spcAft>
                <a:defRPr/>
              </a:pPr>
              <a:t>2</a:t>
            </a:fld>
            <a:endParaRPr lang="nb-NO" dirty="0" smtClean="0">
              <a:solidFill>
                <a:schemeClr val="bg1"/>
              </a:solidFill>
            </a:endParaRPr>
          </a:p>
        </p:txBody>
      </p:sp>
      <p:sp>
        <p:nvSpPr>
          <p:cNvPr id="12291" name="Rectangle 4"/>
          <p:cNvSpPr>
            <a:spLocks noGrp="1" noChangeArrowheads="1"/>
          </p:cNvSpPr>
          <p:nvPr>
            <p:ph type="title"/>
          </p:nvPr>
        </p:nvSpPr>
        <p:spPr>
          <a:xfrm>
            <a:off x="251520" y="260648"/>
            <a:ext cx="8568952" cy="1231106"/>
          </a:xfrm>
        </p:spPr>
        <p:txBody>
          <a:bodyPr>
            <a:normAutofit/>
          </a:bodyPr>
          <a:lstStyle/>
          <a:p>
            <a:pPr eaLnBrk="1" hangingPunct="1"/>
            <a:r>
              <a:rPr lang="lv-LV" dirty="0" smtClean="0"/>
              <a:t>Patvēruma meklētāji Norvēģijā</a:t>
            </a:r>
            <a:r>
              <a:rPr lang="nb-NO" dirty="0" smtClean="0"/>
              <a:t>,</a:t>
            </a:r>
            <a:br>
              <a:rPr lang="nb-NO" dirty="0" smtClean="0"/>
            </a:br>
            <a:r>
              <a:rPr lang="nb-NO" dirty="0" smtClean="0"/>
              <a:t>2014</a:t>
            </a:r>
            <a:r>
              <a:rPr lang="lv-LV" dirty="0" smtClean="0"/>
              <a:t>. un </a:t>
            </a:r>
            <a:r>
              <a:rPr lang="nb-NO" dirty="0" smtClean="0"/>
              <a:t>2015</a:t>
            </a:r>
            <a:r>
              <a:rPr lang="lv-LV" dirty="0" smtClean="0"/>
              <a:t>. gads</a:t>
            </a:r>
            <a:endParaRPr lang="nb-NO" dirty="0" smtClean="0"/>
          </a:p>
        </p:txBody>
      </p:sp>
      <p:graphicFrame>
        <p:nvGraphicFramePr>
          <p:cNvPr id="12292" name="Object 5"/>
          <p:cNvGraphicFramePr>
            <a:graphicFrameLocks noGrp="1" noChangeAspect="1"/>
          </p:cNvGraphicFramePr>
          <p:nvPr>
            <p:ph idx="1"/>
            <p:extLst>
              <p:ext uri="{D42A27DB-BD31-4B8C-83A1-F6EECF244321}">
                <p14:modId xmlns:p14="http://schemas.microsoft.com/office/powerpoint/2010/main" val="3035359425"/>
              </p:ext>
            </p:extLst>
          </p:nvPr>
        </p:nvGraphicFramePr>
        <p:xfrm>
          <a:off x="611560" y="1556792"/>
          <a:ext cx="5995987" cy="4176464"/>
        </p:xfrm>
        <a:graphic>
          <a:graphicData uri="http://schemas.openxmlformats.org/presentationml/2006/ole">
            <mc:AlternateContent xmlns:mc="http://schemas.openxmlformats.org/markup-compatibility/2006">
              <mc:Choice xmlns:v="urn:schemas-microsoft-com:vml" Requires="v">
                <p:oleObj spid="_x0000_s7178" name="Regneark" r:id="rId5" imgW="9105911" imgH="5619885" progId="Excel.Sheet.8">
                  <p:embed/>
                </p:oleObj>
              </mc:Choice>
              <mc:Fallback>
                <p:oleObj name="Regneark" r:id="rId5" imgW="9105911" imgH="5619885" progId="Excel.Sheet.8">
                  <p:embed/>
                  <p:pic>
                    <p:nvPicPr>
                      <p:cNvPr id="0" name=""/>
                      <p:cNvPicPr>
                        <a:picLocks noGrp="1" noChangeAspect="1" noChangeArrowheads="1"/>
                      </p:cNvPicPr>
                      <p:nvPr/>
                    </p:nvPicPr>
                    <p:blipFill>
                      <a:blip r:embed="rId6"/>
                      <a:srcRect/>
                      <a:stretch>
                        <a:fillRect/>
                      </a:stretch>
                    </p:blipFill>
                    <p:spPr bwMode="auto">
                      <a:xfrm>
                        <a:off x="611560" y="1556792"/>
                        <a:ext cx="5995987" cy="4176464"/>
                      </a:xfrm>
                      <a:prstGeom prst="rect">
                        <a:avLst/>
                      </a:prstGeom>
                      <a:noFill/>
                      <a:ln>
                        <a:noFill/>
                      </a:ln>
                      <a:extLst/>
                    </p:spPr>
                  </p:pic>
                </p:oleObj>
              </mc:Fallback>
            </mc:AlternateContent>
          </a:graphicData>
        </a:graphic>
      </p:graphicFrame>
      <p:sp>
        <p:nvSpPr>
          <p:cNvPr id="12293" name="TextBox 9"/>
          <p:cNvSpPr txBox="1">
            <a:spLocks noChangeArrowheads="1"/>
          </p:cNvSpPr>
          <p:nvPr/>
        </p:nvSpPr>
        <p:spPr bwMode="auto">
          <a:xfrm>
            <a:off x="6928613" y="1340768"/>
            <a:ext cx="2007439" cy="83099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lv-LV" sz="1600" b="1" dirty="0" smtClean="0"/>
              <a:t>Patvēruma pieteikumi, </a:t>
            </a:r>
            <a:r>
              <a:rPr lang="nb-NO" sz="1600" b="1" dirty="0" smtClean="0"/>
              <a:t>2015</a:t>
            </a:r>
            <a:r>
              <a:rPr lang="lv-LV" sz="1600" b="1" dirty="0" smtClean="0"/>
              <a:t>.</a:t>
            </a:r>
            <a:r>
              <a:rPr lang="nb-NO" sz="1600" b="1" dirty="0" smtClean="0"/>
              <a:t>: 31 150</a:t>
            </a:r>
          </a:p>
        </p:txBody>
      </p:sp>
      <p:sp>
        <p:nvSpPr>
          <p:cNvPr id="12295" name="TextBox 13"/>
          <p:cNvSpPr txBox="1">
            <a:spLocks noChangeArrowheads="1"/>
          </p:cNvSpPr>
          <p:nvPr/>
        </p:nvSpPr>
        <p:spPr bwMode="auto">
          <a:xfrm>
            <a:off x="6901305" y="2420888"/>
            <a:ext cx="1989971" cy="83099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lv-LV" sz="1600" b="1" dirty="0" smtClean="0"/>
              <a:t>Patvēruma pieteikumi,</a:t>
            </a:r>
            <a:r>
              <a:rPr lang="nb-NO" sz="1600" b="1" dirty="0" smtClean="0"/>
              <a:t> 2014</a:t>
            </a:r>
            <a:r>
              <a:rPr lang="lv-LV" sz="1600" b="1" dirty="0" smtClean="0"/>
              <a:t>.</a:t>
            </a:r>
            <a:r>
              <a:rPr lang="nb-NO" sz="1600" b="1" dirty="0" smtClean="0"/>
              <a:t>:  11 480</a:t>
            </a:r>
            <a:endParaRPr lang="nb-NO" sz="1600" b="1" dirty="0"/>
          </a:p>
        </p:txBody>
      </p:sp>
      <p:sp>
        <p:nvSpPr>
          <p:cNvPr id="12296" name="TextBox 14"/>
          <p:cNvSpPr txBox="1">
            <a:spLocks noChangeArrowheads="1"/>
          </p:cNvSpPr>
          <p:nvPr/>
        </p:nvSpPr>
        <p:spPr bwMode="auto">
          <a:xfrm>
            <a:off x="6928613" y="3501008"/>
            <a:ext cx="1989971" cy="83099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lv-LV" sz="1600" b="1" dirty="0" smtClean="0"/>
              <a:t>Nepavadīti nepilngadīgie, </a:t>
            </a:r>
            <a:r>
              <a:rPr lang="nb-NO" sz="1600" b="1" dirty="0" smtClean="0"/>
              <a:t>2015:</a:t>
            </a:r>
            <a:r>
              <a:rPr lang="lv-LV" sz="1600" b="1" dirty="0" smtClean="0"/>
              <a:t> </a:t>
            </a:r>
            <a:r>
              <a:rPr lang="nb-NO" sz="1600" b="1" dirty="0" smtClean="0"/>
              <a:t>17 %</a:t>
            </a:r>
            <a:endParaRPr lang="nb-NO" sz="1600" b="1" dirty="0"/>
          </a:p>
        </p:txBody>
      </p:sp>
      <p:sp>
        <p:nvSpPr>
          <p:cNvPr id="12297" name="TextBox 14"/>
          <p:cNvSpPr txBox="1">
            <a:spLocks noChangeArrowheads="1"/>
          </p:cNvSpPr>
          <p:nvPr/>
        </p:nvSpPr>
        <p:spPr bwMode="auto">
          <a:xfrm>
            <a:off x="6943049" y="4581128"/>
            <a:ext cx="2007439" cy="132343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lv-LV" sz="1600" b="1" dirty="0" smtClean="0"/>
              <a:t>Prognoze par </a:t>
            </a:r>
            <a:r>
              <a:rPr lang="nb-NO" sz="1600" b="1" dirty="0" smtClean="0"/>
              <a:t>2016</a:t>
            </a:r>
            <a:r>
              <a:rPr lang="lv-LV" sz="1600" b="1" dirty="0" smtClean="0"/>
              <a:t>. g.</a:t>
            </a:r>
            <a:r>
              <a:rPr lang="nb-NO" sz="1600" b="1" dirty="0" smtClean="0"/>
              <a:t>:</a:t>
            </a:r>
            <a:endParaRPr lang="nb-NO" sz="1600" b="1" dirty="0"/>
          </a:p>
          <a:p>
            <a:pPr eaLnBrk="1" hangingPunct="1"/>
            <a:r>
              <a:rPr lang="nb-NO" sz="1600" b="1" dirty="0" smtClean="0"/>
              <a:t>33 000 (</a:t>
            </a:r>
            <a:r>
              <a:rPr lang="lv-LV" sz="1600" b="1" dirty="0" smtClean="0"/>
              <a:t>jauna prognoze būs februārī</a:t>
            </a:r>
            <a:r>
              <a:rPr lang="nb-NO" sz="1600" b="1" dirty="0" smtClean="0"/>
              <a:t>)</a:t>
            </a:r>
          </a:p>
        </p:txBody>
      </p:sp>
    </p:spTree>
    <p:extLst>
      <p:ext uri="{BB962C8B-B14F-4D97-AF65-F5344CB8AC3E}">
        <p14:creationId xmlns:p14="http://schemas.microsoft.com/office/powerpoint/2010/main" val="3906943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tel 1"/>
          <p:cNvSpPr>
            <a:spLocks noGrp="1"/>
          </p:cNvSpPr>
          <p:nvPr>
            <p:ph type="title"/>
          </p:nvPr>
        </p:nvSpPr>
        <p:spPr>
          <a:xfrm>
            <a:off x="468313" y="476250"/>
            <a:ext cx="8135937" cy="615950"/>
          </a:xfrm>
        </p:spPr>
        <p:txBody>
          <a:bodyPr>
            <a:normAutofit fontScale="90000"/>
          </a:bodyPr>
          <a:lstStyle/>
          <a:p>
            <a:r>
              <a:rPr lang="lv-LV" altLang="nb-NO" b="1" dirty="0" smtClean="0">
                <a:solidFill>
                  <a:srgbClr val="7F7F7F"/>
                </a:solidFill>
              </a:rPr>
              <a:t>Izaicinājumi uzņemšanas centriem</a:t>
            </a:r>
            <a:endParaRPr lang="nb-NO" altLang="nb-NO" b="1" dirty="0" smtClean="0">
              <a:solidFill>
                <a:srgbClr val="7F7F7F"/>
              </a:solidFill>
            </a:endParaRPr>
          </a:p>
        </p:txBody>
      </p:sp>
      <p:sp>
        <p:nvSpPr>
          <p:cNvPr id="52227" name="Plassholder for lysbildenumm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lr>
                <a:srgbClr val="C03539"/>
              </a:buClr>
              <a:buSzPct val="80000"/>
              <a:buFont typeface="Wingdings" pitchFamily="2" charset="2"/>
              <a:buChar char="§"/>
              <a:defRPr sz="3200">
                <a:solidFill>
                  <a:schemeClr val="tx1"/>
                </a:solidFill>
                <a:latin typeface="Arial" charset="0"/>
                <a:ea typeface="MS PGothic" pitchFamily="34" charset="-128"/>
                <a:cs typeface="Arial" charset="0"/>
              </a:defRPr>
            </a:lvl2pPr>
            <a:lvl3pPr marL="1143000" indent="-228600"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3pPr>
            <a:lvl4pPr marL="1600200" indent="-228600" eaLnBrk="0" hangingPunct="0">
              <a:spcBef>
                <a:spcPct val="20000"/>
              </a:spcBef>
              <a:buClr>
                <a:srgbClr val="C03539"/>
              </a:buClr>
              <a:buFont typeface="Arial" charset="0"/>
              <a:buChar char="–"/>
              <a:tabLst>
                <a:tab pos="1255713" algn="l"/>
              </a:tabLst>
              <a:defRPr sz="3200">
                <a:solidFill>
                  <a:schemeClr val="tx1"/>
                </a:solidFill>
                <a:latin typeface="Arial" charset="0"/>
                <a:ea typeface="MS PGothic" pitchFamily="34" charset="-128"/>
                <a:cs typeface="Arial" charset="0"/>
              </a:defRPr>
            </a:lvl4pPr>
            <a:lvl5pPr marL="2057400" indent="-228600" eaLnBrk="0" hangingPunct="0">
              <a:spcBef>
                <a:spcPct val="20000"/>
              </a:spcBef>
              <a:buClr>
                <a:srgbClr val="C03539"/>
              </a:buClr>
              <a:buFont typeface="Arial" charset="0"/>
              <a:buChar char="»"/>
              <a:defRPr sz="32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MS PGothic" pitchFamily="34" charset="-128"/>
                <a:cs typeface="Arial" charset="0"/>
              </a:defRPr>
            </a:lvl9pPr>
          </a:lstStyle>
          <a:p>
            <a:pPr eaLnBrk="1" hangingPunct="1">
              <a:spcBef>
                <a:spcPct val="0"/>
              </a:spcBef>
              <a:buClrTx/>
              <a:buFontTx/>
              <a:buNone/>
            </a:pPr>
            <a:fld id="{BB261A8D-48F4-4EDF-B488-9B8D968AB9F2}" type="slidenum">
              <a:rPr lang="nb-NO" altLang="nb-NO" sz="1800" smtClean="0">
                <a:solidFill>
                  <a:srgbClr val="858688"/>
                </a:solidFill>
              </a:rPr>
              <a:pPr eaLnBrk="1" hangingPunct="1">
                <a:spcBef>
                  <a:spcPct val="0"/>
                </a:spcBef>
                <a:buClrTx/>
                <a:buFontTx/>
                <a:buNone/>
              </a:pPr>
              <a:t>20</a:t>
            </a:fld>
            <a:endParaRPr lang="nb-NO" altLang="nb-NO" sz="1800" smtClean="0">
              <a:solidFill>
                <a:srgbClr val="858688"/>
              </a:solidFill>
            </a:endParaRPr>
          </a:p>
        </p:txBody>
      </p:sp>
      <p:pic>
        <p:nvPicPr>
          <p:cNvPr id="522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736725"/>
            <a:ext cx="9144000" cy="5140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01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pPr marL="0" indent="0">
              <a:buNone/>
            </a:pPr>
            <a:endParaRPr lang="nb-NO" dirty="0" smtClean="0"/>
          </a:p>
          <a:p>
            <a:pPr marL="0" indent="0">
              <a:buNone/>
            </a:pPr>
            <a:r>
              <a:rPr lang="lv-LV" dirty="0" smtClean="0"/>
              <a:t>Paldies par uzmanību!</a:t>
            </a:r>
            <a:endParaRPr lang="nb-NO" dirty="0" smtClean="0"/>
          </a:p>
          <a:p>
            <a:pPr marL="0" indent="0">
              <a:buNone/>
            </a:pPr>
            <a:endParaRPr lang="nb-NO" dirty="0"/>
          </a:p>
          <a:p>
            <a:pPr marL="0" indent="0">
              <a:buNone/>
            </a:pPr>
            <a:r>
              <a:rPr lang="nb-NO" dirty="0" smtClean="0"/>
              <a:t>Marit Sjaastad</a:t>
            </a:r>
          </a:p>
          <a:p>
            <a:pPr marL="0" indent="0">
              <a:buNone/>
            </a:pPr>
            <a:r>
              <a:rPr lang="nb-NO" dirty="0" smtClean="0"/>
              <a:t>masj@udi.no</a:t>
            </a:r>
            <a:endParaRPr lang="nb-NO" dirty="0"/>
          </a:p>
        </p:txBody>
      </p:sp>
    </p:spTree>
    <p:extLst>
      <p:ext uri="{BB962C8B-B14F-4D97-AF65-F5344CB8AC3E}">
        <p14:creationId xmlns:p14="http://schemas.microsoft.com/office/powerpoint/2010/main" val="985322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sp>
        <p:nvSpPr>
          <p:cNvPr id="4" name="Slide Number Placeholder 3"/>
          <p:cNvSpPr>
            <a:spLocks noGrp="1"/>
          </p:cNvSpPr>
          <p:nvPr>
            <p:ph type="sldNum" sz="quarter" idx="11"/>
          </p:nvPr>
        </p:nvSpPr>
        <p:spPr/>
        <p:txBody>
          <a:bodyPr/>
          <a:lstStyle/>
          <a:p>
            <a:fld id="{BB087720-8024-4DD6-978D-6C7F11933EA5}" type="slidenum">
              <a:rPr lang="nb-NO" smtClean="0"/>
              <a:pPr/>
              <a:t>22</a:t>
            </a:fld>
            <a:endParaRPr lang="nb-NO" dirty="0"/>
          </a:p>
        </p:txBody>
      </p:sp>
    </p:spTree>
    <p:extLst>
      <p:ext uri="{BB962C8B-B14F-4D97-AF65-F5344CB8AC3E}">
        <p14:creationId xmlns:p14="http://schemas.microsoft.com/office/powerpoint/2010/main" val="227738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sp>
        <p:nvSpPr>
          <p:cNvPr id="3" name="Slide Number Placeholder 2"/>
          <p:cNvSpPr>
            <a:spLocks noGrp="1"/>
          </p:cNvSpPr>
          <p:nvPr>
            <p:ph type="sldNum" sz="quarter" idx="11"/>
          </p:nvPr>
        </p:nvSpPr>
        <p:spPr/>
        <p:txBody>
          <a:bodyPr/>
          <a:lstStyle/>
          <a:p>
            <a:fld id="{BB087720-8024-4DD6-978D-6C7F11933EA5}" type="slidenum">
              <a:rPr lang="nb-NO" smtClean="0"/>
              <a:pPr/>
              <a:t>23</a:t>
            </a:fld>
            <a:endParaRPr lang="nb-NO" dirty="0"/>
          </a:p>
        </p:txBody>
      </p:sp>
      <p:sp>
        <p:nvSpPr>
          <p:cNvPr id="6" name="Plassholder for bilde 5"/>
          <p:cNvSpPr>
            <a:spLocks noGrp="1"/>
          </p:cNvSpPr>
          <p:nvPr>
            <p:ph type="pic" sz="quarter" idx="12"/>
          </p:nvPr>
        </p:nvSpPr>
        <p:spPr/>
      </p:sp>
    </p:spTree>
    <p:extLst>
      <p:ext uri="{BB962C8B-B14F-4D97-AF65-F5344CB8AC3E}">
        <p14:creationId xmlns:p14="http://schemas.microsoft.com/office/powerpoint/2010/main" val="351917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Slide Number Placeholder 2"/>
          <p:cNvSpPr>
            <a:spLocks noGrp="1"/>
          </p:cNvSpPr>
          <p:nvPr>
            <p:ph type="sldNum" sz="quarter" idx="11"/>
          </p:nvPr>
        </p:nvSpPr>
        <p:spPr/>
        <p:txBody>
          <a:bodyPr/>
          <a:lstStyle/>
          <a:p>
            <a:fld id="{BB087720-8024-4DD6-978D-6C7F11933EA5}" type="slidenum">
              <a:rPr lang="nb-NO" smtClean="0"/>
              <a:pPr/>
              <a:t>24</a:t>
            </a:fld>
            <a:endParaRPr lang="nb-NO" dirty="0"/>
          </a:p>
        </p:txBody>
      </p:sp>
      <p:sp>
        <p:nvSpPr>
          <p:cNvPr id="4" name="Content Placeholder 3"/>
          <p:cNvSpPr>
            <a:spLocks noGrp="1"/>
          </p:cNvSpPr>
          <p:nvPr>
            <p:ph idx="1"/>
          </p:nvPr>
        </p:nvSpPr>
        <p:spPr/>
        <p:txBody>
          <a:bodyPr/>
          <a:lstStyle/>
          <a:p>
            <a:endParaRPr lang="nb-NO"/>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2768647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Slide Number Placeholder 2"/>
          <p:cNvSpPr>
            <a:spLocks noGrp="1"/>
          </p:cNvSpPr>
          <p:nvPr>
            <p:ph type="sldNum" sz="quarter" idx="11"/>
          </p:nvPr>
        </p:nvSpPr>
        <p:spPr/>
        <p:txBody>
          <a:bodyPr/>
          <a:lstStyle/>
          <a:p>
            <a:fld id="{BB087720-8024-4DD6-978D-6C7F11933EA5}" type="slidenum">
              <a:rPr lang="nb-NO" smtClean="0"/>
              <a:pPr/>
              <a:t>25</a:t>
            </a:fld>
            <a:endParaRPr lang="nb-NO" dirty="0"/>
          </a:p>
        </p:txBody>
      </p:sp>
      <p:sp>
        <p:nvSpPr>
          <p:cNvPr id="4" name="Content Placeholder 3"/>
          <p:cNvSpPr>
            <a:spLocks noGrp="1"/>
          </p:cNvSpPr>
          <p:nvPr>
            <p:ph idx="1"/>
          </p:nvPr>
        </p:nvSpPr>
        <p:spPr/>
        <p:txBody>
          <a:bodyPr/>
          <a:lstStyle/>
          <a:p>
            <a:endParaRPr lang="nb-NO"/>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421600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Slide Number Placeholder 2"/>
          <p:cNvSpPr>
            <a:spLocks noGrp="1"/>
          </p:cNvSpPr>
          <p:nvPr>
            <p:ph type="sldNum" sz="quarter" idx="11"/>
          </p:nvPr>
        </p:nvSpPr>
        <p:spPr/>
        <p:txBody>
          <a:bodyPr/>
          <a:lstStyle/>
          <a:p>
            <a:fld id="{BB087720-8024-4DD6-978D-6C7F11933EA5}" type="slidenum">
              <a:rPr lang="nb-NO" smtClean="0"/>
              <a:pPr/>
              <a:t>26</a:t>
            </a:fld>
            <a:endParaRPr lang="nb-NO" dirty="0"/>
          </a:p>
        </p:txBody>
      </p:sp>
      <p:sp>
        <p:nvSpPr>
          <p:cNvPr id="4" name="Content Placeholder 3"/>
          <p:cNvSpPr>
            <a:spLocks noGrp="1"/>
          </p:cNvSpPr>
          <p:nvPr>
            <p:ph idx="1"/>
          </p:nvPr>
        </p:nvSpPr>
        <p:spPr/>
        <p:txBody>
          <a:bodyPr/>
          <a:lstStyle/>
          <a:p>
            <a:endParaRPr lang="nb-NO"/>
          </a:p>
        </p:txBody>
      </p:sp>
    </p:spTree>
    <p:extLst>
      <p:ext uri="{BB962C8B-B14F-4D97-AF65-F5344CB8AC3E}">
        <p14:creationId xmlns:p14="http://schemas.microsoft.com/office/powerpoint/2010/main" val="3431905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1"/>
          </p:nvPr>
        </p:nvSpPr>
        <p:spPr/>
        <p:txBody>
          <a:bodyPr>
            <a:normAutofit fontScale="25000" lnSpcReduction="20000"/>
          </a:bodyPr>
          <a:lstStyle/>
          <a:p>
            <a:fld id="{BB087720-8024-4DD6-978D-6C7F11933EA5}" type="slidenum">
              <a:rPr lang="nb-NO" smtClean="0"/>
              <a:pPr/>
              <a:t>27</a:t>
            </a:fld>
            <a:endParaRPr lang="nb-NO" dirty="0"/>
          </a:p>
        </p:txBody>
      </p:sp>
      <p:sp>
        <p:nvSpPr>
          <p:cNvPr id="3" name="Tittel 2"/>
          <p:cNvSpPr>
            <a:spLocks noGrp="1"/>
          </p:cNvSpPr>
          <p:nvPr>
            <p:ph type="title"/>
          </p:nvPr>
        </p:nvSpPr>
        <p:spPr/>
        <p:txBody>
          <a:bodyPr>
            <a:normAutofit fontScale="90000"/>
          </a:bodyPr>
          <a:lstStyle/>
          <a:p>
            <a:endParaRPr lang="nb-NO"/>
          </a:p>
        </p:txBody>
      </p:sp>
    </p:spTree>
    <p:extLst>
      <p:ext uri="{BB962C8B-B14F-4D97-AF65-F5344CB8AC3E}">
        <p14:creationId xmlns:p14="http://schemas.microsoft.com/office/powerpoint/2010/main" val="381950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260350"/>
            <a:ext cx="9289032" cy="1231106"/>
          </a:xfrm>
        </p:spPr>
        <p:txBody>
          <a:bodyPr>
            <a:normAutofit/>
          </a:bodyPr>
          <a:lstStyle/>
          <a:p>
            <a:pPr eaLnBrk="1" hangingPunct="1"/>
            <a:r>
              <a:rPr lang="lv-LV" dirty="0" smtClean="0"/>
              <a:t>Nepavadīti nepilngadīgie (</a:t>
            </a:r>
            <a:r>
              <a:rPr lang="lv-LV" dirty="0" err="1" smtClean="0"/>
              <a:t>NN</a:t>
            </a:r>
            <a:r>
              <a:rPr lang="lv-LV" dirty="0" smtClean="0"/>
              <a:t>) </a:t>
            </a:r>
            <a:br>
              <a:rPr lang="lv-LV" dirty="0" smtClean="0"/>
            </a:br>
            <a:r>
              <a:rPr lang="nb-NO" dirty="0" smtClean="0"/>
              <a:t>2014</a:t>
            </a:r>
            <a:r>
              <a:rPr lang="lv-LV" dirty="0" smtClean="0"/>
              <a:t>. un </a:t>
            </a:r>
            <a:r>
              <a:rPr lang="nb-NO" dirty="0" smtClean="0"/>
              <a:t>2015</a:t>
            </a:r>
            <a:r>
              <a:rPr lang="lv-LV" dirty="0" smtClean="0"/>
              <a:t>. g.</a:t>
            </a:r>
            <a:endParaRPr lang="nb-NO" dirty="0" smtClean="0"/>
          </a:p>
        </p:txBody>
      </p:sp>
      <p:graphicFrame>
        <p:nvGraphicFramePr>
          <p:cNvPr id="2" name="Object 6"/>
          <p:cNvGraphicFramePr>
            <a:graphicFrameLocks noGrp="1" noChangeAspect="1"/>
          </p:cNvGraphicFramePr>
          <p:nvPr>
            <p:ph idx="1"/>
            <p:extLst>
              <p:ext uri="{D42A27DB-BD31-4B8C-83A1-F6EECF244321}">
                <p14:modId xmlns:p14="http://schemas.microsoft.com/office/powerpoint/2010/main" val="2089160837"/>
              </p:ext>
            </p:extLst>
          </p:nvPr>
        </p:nvGraphicFramePr>
        <p:xfrm>
          <a:off x="179512" y="1292908"/>
          <a:ext cx="7100888" cy="4927600"/>
        </p:xfrm>
        <a:graphic>
          <a:graphicData uri="http://schemas.openxmlformats.org/drawingml/2006/chart">
            <c:chart xmlns:c="http://schemas.openxmlformats.org/drawingml/2006/chart" xmlns:r="http://schemas.openxmlformats.org/officeDocument/2006/relationships" r:id="rId3"/>
          </a:graphicData>
        </a:graphic>
      </p:graphicFrame>
      <p:sp>
        <p:nvSpPr>
          <p:cNvPr id="14340" name="Plassholder for lysbildenumm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8F5E035-D1AC-489A-859A-658042BCB350}" type="slidenum">
              <a:rPr lang="nb-NO" smtClean="0">
                <a:solidFill>
                  <a:schemeClr val="bg1"/>
                </a:solidFill>
              </a:rPr>
              <a:pPr eaLnBrk="1" fontAlgn="base" hangingPunct="1">
                <a:spcBef>
                  <a:spcPct val="0"/>
                </a:spcBef>
                <a:spcAft>
                  <a:spcPct val="0"/>
                </a:spcAft>
              </a:pPr>
              <a:t>3</a:t>
            </a:fld>
            <a:endParaRPr lang="nb-NO" smtClean="0">
              <a:solidFill>
                <a:schemeClr val="bg1"/>
              </a:solidFill>
            </a:endParaRPr>
          </a:p>
        </p:txBody>
      </p:sp>
      <p:sp>
        <p:nvSpPr>
          <p:cNvPr id="14341" name="TextBox 5"/>
          <p:cNvSpPr txBox="1">
            <a:spLocks noChangeArrowheads="1"/>
          </p:cNvSpPr>
          <p:nvPr/>
        </p:nvSpPr>
        <p:spPr bwMode="auto">
          <a:xfrm>
            <a:off x="7147046" y="3218099"/>
            <a:ext cx="1655763"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sz="1600" b="1" dirty="0" smtClean="0"/>
              <a:t>2014:</a:t>
            </a:r>
            <a:r>
              <a:rPr lang="lv-LV" sz="1600" b="1" dirty="0" smtClean="0"/>
              <a:t> </a:t>
            </a:r>
            <a:r>
              <a:rPr lang="nb-NO" sz="1600" b="1" dirty="0" smtClean="0"/>
              <a:t>1204</a:t>
            </a:r>
            <a:r>
              <a:rPr lang="lv-LV" sz="1600" b="1" dirty="0" smtClean="0"/>
              <a:t> </a:t>
            </a:r>
            <a:r>
              <a:rPr lang="lv-LV" sz="1600" b="1" dirty="0" err="1" smtClean="0"/>
              <a:t>NN</a:t>
            </a:r>
            <a:endParaRPr lang="nb-NO" sz="1600" b="1" dirty="0"/>
          </a:p>
        </p:txBody>
      </p:sp>
      <p:sp>
        <p:nvSpPr>
          <p:cNvPr id="14342" name="TextBox 6"/>
          <p:cNvSpPr txBox="1">
            <a:spLocks noChangeArrowheads="1"/>
          </p:cNvSpPr>
          <p:nvPr/>
        </p:nvSpPr>
        <p:spPr bwMode="auto">
          <a:xfrm>
            <a:off x="7098925" y="1875364"/>
            <a:ext cx="1676400"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sz="1600" b="1" dirty="0" smtClean="0"/>
              <a:t>2015:</a:t>
            </a:r>
            <a:r>
              <a:rPr lang="lv-LV" sz="1600" b="1" dirty="0" smtClean="0"/>
              <a:t> </a:t>
            </a:r>
            <a:r>
              <a:rPr lang="nb-NO" sz="1600" b="1" dirty="0" smtClean="0"/>
              <a:t>5296</a:t>
            </a:r>
            <a:r>
              <a:rPr lang="lv-LV" sz="1600" b="1" dirty="0" smtClean="0"/>
              <a:t> </a:t>
            </a:r>
            <a:r>
              <a:rPr lang="lv-LV" sz="1600" b="1" dirty="0" err="1" smtClean="0"/>
              <a:t>NN</a:t>
            </a:r>
            <a:endParaRPr lang="nb-NO" sz="1600" b="1" dirty="0"/>
          </a:p>
        </p:txBody>
      </p:sp>
    </p:spTree>
    <p:extLst>
      <p:ext uri="{BB962C8B-B14F-4D97-AF65-F5344CB8AC3E}">
        <p14:creationId xmlns:p14="http://schemas.microsoft.com/office/powerpoint/2010/main" val="828933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5"/>
          <p:cNvSpPr>
            <a:spLocks noGrp="1"/>
          </p:cNvSpPr>
          <p:nvPr>
            <p:ph type="title"/>
          </p:nvPr>
        </p:nvSpPr>
        <p:spPr/>
        <p:txBody>
          <a:bodyPr/>
          <a:lstStyle/>
          <a:p>
            <a:pPr eaLnBrk="1" hangingPunct="1"/>
            <a:r>
              <a:rPr lang="lv-LV" altLang="nb-NO" dirty="0" smtClean="0">
                <a:ea typeface="ＭＳ Ｐゴシック" pitchFamily="34" charset="-128"/>
              </a:rPr>
              <a:t>Patvēruma lūgšanas process</a:t>
            </a:r>
            <a:endParaRPr lang="nb-NO" altLang="nb-NO" dirty="0" smtClean="0">
              <a:ea typeface="ＭＳ Ｐゴシック" pitchFamily="34" charset="-128"/>
            </a:endParaRPr>
          </a:p>
        </p:txBody>
      </p:sp>
      <p:sp>
        <p:nvSpPr>
          <p:cNvPr id="16387"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3539"/>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03539"/>
              </a:buClr>
              <a:buSzPct val="80000"/>
              <a:buFont typeface="Wingdings" pitchFamily="2" charset="2"/>
              <a:buChar char="§"/>
              <a:defRPr sz="3200">
                <a:solidFill>
                  <a:schemeClr val="tx1"/>
                </a:solidFill>
                <a:latin typeface="Arial" charset="0"/>
                <a:ea typeface="ＭＳ Ｐゴシック" pitchFamily="34" charset="-128"/>
                <a:cs typeface="Arial" charset="0"/>
              </a:defRPr>
            </a:lvl2pPr>
            <a:lvl3pPr marL="1143000" indent="-228600" eaLnBrk="0" hangingPunct="0">
              <a:spcBef>
                <a:spcPct val="20000"/>
              </a:spcBef>
              <a:buClr>
                <a:srgbClr val="C03539"/>
              </a:buClr>
              <a:buFont typeface="Arial" charset="0"/>
              <a:buChar char="•"/>
              <a:defRPr sz="32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C03539"/>
              </a:buClr>
              <a:buFont typeface="Arial" charset="0"/>
              <a:buChar char="–"/>
              <a:tabLst>
                <a:tab pos="1255713" algn="l"/>
              </a:tabLst>
              <a:defRPr sz="32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C03539"/>
              </a:buClr>
              <a:buFont typeface="Arial" charset="0"/>
              <a:buChar char="»"/>
              <a:defRPr sz="32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C03539"/>
              </a:buClr>
              <a:buFont typeface="Arial" charset="0"/>
              <a:buChar char="»"/>
              <a:defRPr sz="3200">
                <a:solidFill>
                  <a:schemeClr val="tx1"/>
                </a:solidFill>
                <a:latin typeface="Arial" charset="0"/>
                <a:ea typeface="ＭＳ Ｐゴシック" pitchFamily="34" charset="-128"/>
                <a:cs typeface="Arial" charset="0"/>
              </a:defRPr>
            </a:lvl9pPr>
          </a:lstStyle>
          <a:p>
            <a:pPr eaLnBrk="1" hangingPunct="1">
              <a:spcBef>
                <a:spcPct val="0"/>
              </a:spcBef>
              <a:buClrTx/>
              <a:buFontTx/>
              <a:buNone/>
            </a:pPr>
            <a:fld id="{A0F74D6B-3558-4D25-B5D0-914F5EF425DC}" type="slidenum">
              <a:rPr lang="nb-NO" altLang="nb-NO" sz="1800" smtClean="0">
                <a:solidFill>
                  <a:srgbClr val="858688"/>
                </a:solidFill>
              </a:rPr>
              <a:pPr eaLnBrk="1" hangingPunct="1">
                <a:spcBef>
                  <a:spcPct val="0"/>
                </a:spcBef>
                <a:buClrTx/>
                <a:buFontTx/>
                <a:buNone/>
              </a:pPr>
              <a:t>4</a:t>
            </a:fld>
            <a:endParaRPr lang="nb-NO" altLang="nb-NO" sz="1800" smtClean="0">
              <a:solidFill>
                <a:srgbClr val="858688"/>
              </a:solidFill>
            </a:endParaRPr>
          </a:p>
        </p:txBody>
      </p:sp>
      <p:pic>
        <p:nvPicPr>
          <p:cNvPr id="16388" name="Plassholder for bilde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 r="3"/>
          <a:stretch>
            <a:fillRect/>
          </a:stretch>
        </p:blipFill>
        <p:spPr>
          <a:xfrm>
            <a:off x="-25400" y="1180618"/>
            <a:ext cx="9169400" cy="4814888"/>
          </a:xfrm>
        </p:spPr>
      </p:pic>
    </p:spTree>
    <p:extLst>
      <p:ext uri="{BB962C8B-B14F-4D97-AF65-F5344CB8AC3E}">
        <p14:creationId xmlns:p14="http://schemas.microsoft.com/office/powerpoint/2010/main" val="259510872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260648"/>
            <a:ext cx="7883525" cy="1231106"/>
          </a:xfrm>
        </p:spPr>
        <p:txBody>
          <a:bodyPr>
            <a:normAutofit/>
          </a:bodyPr>
          <a:lstStyle/>
          <a:p>
            <a:r>
              <a:rPr lang="lv-LV" dirty="0" smtClean="0"/>
              <a:t>Lēmumi par patvēruma pieteikumiem</a:t>
            </a:r>
            <a:r>
              <a:rPr lang="nb-NO" dirty="0" smtClean="0"/>
              <a:t>, 2014</a:t>
            </a:r>
            <a:r>
              <a:rPr lang="lv-LV" dirty="0" smtClean="0"/>
              <a:t>. un </a:t>
            </a:r>
            <a:r>
              <a:rPr lang="nb-NO" dirty="0" smtClean="0"/>
              <a:t>2015</a:t>
            </a:r>
            <a:r>
              <a:rPr lang="lv-LV" dirty="0" smtClean="0"/>
              <a:t>. g.</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2338397987"/>
              </p:ext>
            </p:extLst>
          </p:nvPr>
        </p:nvGraphicFramePr>
        <p:xfrm>
          <a:off x="323528" y="1916832"/>
          <a:ext cx="3581722" cy="39821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lassholder for innhold 5"/>
          <p:cNvGraphicFramePr>
            <a:graphicFrameLocks noGrp="1"/>
          </p:cNvGraphicFramePr>
          <p:nvPr>
            <p:ph idx="12"/>
            <p:extLst>
              <p:ext uri="{D42A27DB-BD31-4B8C-83A1-F6EECF244321}">
                <p14:modId xmlns:p14="http://schemas.microsoft.com/office/powerpoint/2010/main" val="225450563"/>
              </p:ext>
            </p:extLst>
          </p:nvPr>
        </p:nvGraphicFramePr>
        <p:xfrm>
          <a:off x="3707904" y="1340768"/>
          <a:ext cx="5184576" cy="4968552"/>
        </p:xfrm>
        <a:graphic>
          <a:graphicData uri="http://schemas.openxmlformats.org/drawingml/2006/chart">
            <c:chart xmlns:c="http://schemas.openxmlformats.org/drawingml/2006/chart" xmlns:r="http://schemas.openxmlformats.org/officeDocument/2006/relationships" r:id="rId4"/>
          </a:graphicData>
        </a:graphic>
      </p:graphicFrame>
      <p:sp>
        <p:nvSpPr>
          <p:cNvPr id="5" name="Plassholder for lysbildenummer 4"/>
          <p:cNvSpPr>
            <a:spLocks noGrp="1"/>
          </p:cNvSpPr>
          <p:nvPr>
            <p:ph type="sldNum" sz="quarter" idx="4294967295"/>
          </p:nvPr>
        </p:nvSpPr>
        <p:spPr>
          <a:xfrm>
            <a:off x="6380163" y="6265863"/>
            <a:ext cx="2133600" cy="276225"/>
          </a:xfrm>
          <a:prstGeom prst="rect">
            <a:avLst/>
          </a:prstGeom>
        </p:spPr>
        <p:txBody>
          <a:bodyPr/>
          <a:lstStyle/>
          <a:p>
            <a:pPr>
              <a:defRPr/>
            </a:pPr>
            <a:fld id="{FE80265C-61BE-43EE-A54C-1BE2BA144E35}" type="slidenum">
              <a:rPr lang="nb-NO" smtClean="0"/>
              <a:pPr>
                <a:defRPr/>
              </a:pPr>
              <a:t>5</a:t>
            </a:fld>
            <a:endParaRPr lang="nb-NO"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563888" y="7839982"/>
            <a:ext cx="20882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65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0000" y="565065"/>
            <a:ext cx="7884000" cy="553998"/>
          </a:xfrm>
        </p:spPr>
        <p:txBody>
          <a:bodyPr>
            <a:normAutofit fontScale="90000"/>
          </a:bodyPr>
          <a:lstStyle/>
          <a:p>
            <a:r>
              <a:rPr lang="lv-LV" sz="3600" dirty="0" smtClean="0"/>
              <a:t>Iemītnieki uzņemšanas centros un viņu pieteikuma </a:t>
            </a:r>
            <a:r>
              <a:rPr lang="nb-NO" sz="3600" dirty="0" smtClean="0"/>
              <a:t>status</a:t>
            </a:r>
            <a:r>
              <a:rPr lang="lv-LV" sz="3600" dirty="0" smtClean="0"/>
              <a:t>s</a:t>
            </a:r>
            <a:endParaRPr lang="nb-NO" sz="3600" dirty="0"/>
          </a:p>
        </p:txBody>
      </p:sp>
      <p:sp>
        <p:nvSpPr>
          <p:cNvPr id="4" name="Plassholder for lysbildenummer 3"/>
          <p:cNvSpPr>
            <a:spLocks noGrp="1"/>
          </p:cNvSpPr>
          <p:nvPr>
            <p:ph type="sldNum" sz="quarter" idx="11"/>
          </p:nvPr>
        </p:nvSpPr>
        <p:spPr/>
        <p:txBody>
          <a:bodyPr/>
          <a:lstStyle/>
          <a:p>
            <a:pPr>
              <a:defRPr/>
            </a:pPr>
            <a:fld id="{3B2285EB-9CB4-4D13-8FDE-9E732A1E36C5}" type="slidenum">
              <a:rPr lang="nb-NO" smtClean="0"/>
              <a:pPr>
                <a:defRPr/>
              </a:pPr>
              <a:t>6</a:t>
            </a:fld>
            <a:endParaRPr lang="nb-NO"/>
          </a:p>
        </p:txBody>
      </p:sp>
      <p:graphicFrame>
        <p:nvGraphicFramePr>
          <p:cNvPr id="6" name="Plassholder for innhold 4"/>
          <p:cNvGraphicFramePr>
            <a:graphicFrameLocks/>
          </p:cNvGraphicFramePr>
          <p:nvPr>
            <p:extLst>
              <p:ext uri="{D42A27DB-BD31-4B8C-83A1-F6EECF244321}">
                <p14:modId xmlns:p14="http://schemas.microsoft.com/office/powerpoint/2010/main" val="2302851430"/>
              </p:ext>
            </p:extLst>
          </p:nvPr>
        </p:nvGraphicFramePr>
        <p:xfrm>
          <a:off x="395537" y="1700808"/>
          <a:ext cx="324036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8" name="Plassholder for innhold 7"/>
          <p:cNvSpPr>
            <a:spLocks noGrp="1"/>
          </p:cNvSpPr>
          <p:nvPr>
            <p:ph idx="1"/>
          </p:nvPr>
        </p:nvSpPr>
        <p:spPr/>
        <p:txBody>
          <a:bodyPr/>
          <a:lstStyle/>
          <a:p>
            <a:pPr marL="0" indent="0">
              <a:buNone/>
            </a:pPr>
            <a:r>
              <a:rPr lang="nb-NO" dirty="0" smtClean="0"/>
              <a:t> </a:t>
            </a:r>
            <a:endParaRPr lang="nb-NO" dirty="0"/>
          </a:p>
        </p:txBody>
      </p:sp>
      <p:graphicFrame>
        <p:nvGraphicFramePr>
          <p:cNvPr id="9" name="Diagram 8"/>
          <p:cNvGraphicFramePr>
            <a:graphicFrameLocks/>
          </p:cNvGraphicFramePr>
          <p:nvPr>
            <p:extLst>
              <p:ext uri="{D42A27DB-BD31-4B8C-83A1-F6EECF244321}">
                <p14:modId xmlns:p14="http://schemas.microsoft.com/office/powerpoint/2010/main" val="2372562334"/>
              </p:ext>
            </p:extLst>
          </p:nvPr>
        </p:nvGraphicFramePr>
        <p:xfrm>
          <a:off x="3779912" y="1772816"/>
          <a:ext cx="5257800"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84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0000" y="565065"/>
            <a:ext cx="7884000" cy="615553"/>
          </a:xfrm>
        </p:spPr>
        <p:txBody>
          <a:bodyPr>
            <a:normAutofit fontScale="90000"/>
          </a:bodyPr>
          <a:lstStyle/>
          <a:p>
            <a:r>
              <a:rPr lang="lv-LV" dirty="0" smtClean="0"/>
              <a:t>Uzņemšanas centri, uz</a:t>
            </a:r>
            <a:r>
              <a:rPr lang="nb-NO" dirty="0" smtClean="0"/>
              <a:t> </a:t>
            </a:r>
            <a:r>
              <a:rPr lang="lv-LV" dirty="0" smtClean="0"/>
              <a:t>04.01.</a:t>
            </a:r>
            <a:r>
              <a:rPr lang="nb-NO" dirty="0" smtClean="0"/>
              <a:t>2016</a:t>
            </a:r>
            <a:r>
              <a:rPr lang="lv-LV" dirty="0" smtClean="0"/>
              <a:t>.</a:t>
            </a:r>
            <a:endParaRPr lang="nb-NO" dirty="0"/>
          </a:p>
        </p:txBody>
      </p:sp>
      <p:sp>
        <p:nvSpPr>
          <p:cNvPr id="4" name="Plassholder for lysbildenummer 3"/>
          <p:cNvSpPr>
            <a:spLocks noGrp="1"/>
          </p:cNvSpPr>
          <p:nvPr>
            <p:ph type="sldNum" sz="quarter" idx="4294967295"/>
          </p:nvPr>
        </p:nvSpPr>
        <p:spPr>
          <a:xfrm>
            <a:off x="6380400" y="6265279"/>
            <a:ext cx="2133600" cy="276999"/>
          </a:xfrm>
          <a:prstGeom prst="rect">
            <a:avLst/>
          </a:prstGeom>
        </p:spPr>
        <p:txBody>
          <a:bodyPr/>
          <a:lstStyle/>
          <a:p>
            <a:fld id="{BB087720-8024-4DD6-978D-6C7F11933EA5}" type="slidenum">
              <a:rPr lang="nb-NO" smtClean="0"/>
              <a:pPr/>
              <a:t>7</a:t>
            </a:fld>
            <a:endParaRPr lang="nb-NO" dirty="0"/>
          </a:p>
        </p:txBody>
      </p:sp>
      <p:sp>
        <p:nvSpPr>
          <p:cNvPr id="5" name="Plassholder for innhold 4"/>
          <p:cNvSpPr>
            <a:spLocks noGrp="1"/>
          </p:cNvSpPr>
          <p:nvPr>
            <p:ph idx="1"/>
          </p:nvPr>
        </p:nvSpPr>
        <p:spPr>
          <a:xfrm>
            <a:off x="467544" y="1628800"/>
            <a:ext cx="3816424" cy="3711648"/>
          </a:xfrm>
        </p:spPr>
        <p:txBody>
          <a:bodyPr>
            <a:normAutofit fontScale="92500" lnSpcReduction="10000"/>
          </a:bodyPr>
          <a:lstStyle/>
          <a:p>
            <a:pPr marL="0" lvl="0" indent="0">
              <a:buNone/>
            </a:pPr>
            <a:r>
              <a:rPr lang="nb-NO" sz="1500" u="sng" dirty="0" smtClean="0">
                <a:solidFill>
                  <a:prstClr val="black"/>
                </a:solidFill>
              </a:rPr>
              <a:t>Cent</a:t>
            </a:r>
            <a:r>
              <a:rPr lang="lv-LV" sz="1500" u="sng" dirty="0" err="1" smtClean="0">
                <a:solidFill>
                  <a:prstClr val="black"/>
                </a:solidFill>
              </a:rPr>
              <a:t>ri</a:t>
            </a:r>
            <a:r>
              <a:rPr lang="lv-LV" sz="1500" u="sng" dirty="0" smtClean="0">
                <a:solidFill>
                  <a:prstClr val="black"/>
                </a:solidFill>
              </a:rPr>
              <a:t> </a:t>
            </a:r>
            <a:r>
              <a:rPr lang="nb-NO" sz="1500" u="sng" dirty="0" smtClean="0">
                <a:solidFill>
                  <a:prstClr val="black"/>
                </a:solidFill>
              </a:rPr>
              <a:t>184 </a:t>
            </a:r>
            <a:r>
              <a:rPr lang="lv-LV" sz="1500" u="sng" dirty="0" smtClean="0">
                <a:solidFill>
                  <a:prstClr val="black"/>
                </a:solidFill>
              </a:rPr>
              <a:t>pašvaldībās</a:t>
            </a:r>
            <a:r>
              <a:rPr lang="nb-NO" sz="1500" u="sng" dirty="0" smtClean="0">
                <a:solidFill>
                  <a:prstClr val="black"/>
                </a:solidFill>
              </a:rPr>
              <a:t>, 105 </a:t>
            </a:r>
            <a:r>
              <a:rPr lang="lv-LV" sz="1500" u="sng" dirty="0" smtClean="0">
                <a:solidFill>
                  <a:prstClr val="black"/>
                </a:solidFill>
              </a:rPr>
              <a:t>pārvaldnieki</a:t>
            </a:r>
            <a:endParaRPr lang="nb-NO" sz="1500" b="1" u="sng" dirty="0">
              <a:solidFill>
                <a:prstClr val="black"/>
              </a:solidFill>
            </a:endParaRPr>
          </a:p>
          <a:p>
            <a:pPr marL="0" lvl="0" indent="0">
              <a:buNone/>
            </a:pPr>
            <a:r>
              <a:rPr lang="nb-NO" sz="1500" dirty="0" smtClean="0">
                <a:solidFill>
                  <a:prstClr val="black"/>
                </a:solidFill>
              </a:rPr>
              <a:t>110 </a:t>
            </a:r>
            <a:r>
              <a:rPr lang="lv-LV" sz="1500" dirty="0" smtClean="0">
                <a:solidFill>
                  <a:prstClr val="black"/>
                </a:solidFill>
              </a:rPr>
              <a:t>parastie centri</a:t>
            </a:r>
            <a:endParaRPr lang="nb-NO" sz="1500" dirty="0">
              <a:solidFill>
                <a:prstClr val="black"/>
              </a:solidFill>
            </a:endParaRPr>
          </a:p>
          <a:p>
            <a:pPr marL="0" lvl="0" indent="0">
              <a:buNone/>
            </a:pPr>
            <a:r>
              <a:rPr lang="nb-NO" sz="1500" dirty="0" smtClean="0">
                <a:solidFill>
                  <a:prstClr val="black"/>
                </a:solidFill>
              </a:rPr>
              <a:t>11 </a:t>
            </a:r>
            <a:r>
              <a:rPr lang="lv-LV" sz="1500" dirty="0" smtClean="0">
                <a:solidFill>
                  <a:prstClr val="black"/>
                </a:solidFill>
              </a:rPr>
              <a:t>pārejas centri</a:t>
            </a:r>
            <a:endParaRPr lang="nb-NO" sz="1500" dirty="0">
              <a:solidFill>
                <a:prstClr val="black"/>
              </a:solidFill>
            </a:endParaRPr>
          </a:p>
          <a:p>
            <a:pPr marL="0" lvl="0" indent="0">
              <a:buNone/>
            </a:pPr>
            <a:r>
              <a:rPr lang="nb-NO" sz="1500" dirty="0" smtClean="0">
                <a:solidFill>
                  <a:prstClr val="black"/>
                </a:solidFill>
              </a:rPr>
              <a:t>99 </a:t>
            </a:r>
            <a:r>
              <a:rPr lang="lv-LV" sz="1500" dirty="0" smtClean="0">
                <a:solidFill>
                  <a:prstClr val="black"/>
                </a:solidFill>
              </a:rPr>
              <a:t>ārkārtas centri</a:t>
            </a:r>
            <a:endParaRPr lang="nb-NO" sz="1500" dirty="0">
              <a:solidFill>
                <a:prstClr val="black"/>
              </a:solidFill>
            </a:endParaRPr>
          </a:p>
          <a:p>
            <a:pPr marL="0" lvl="0" indent="0">
              <a:buNone/>
            </a:pPr>
            <a:r>
              <a:rPr lang="nb-NO" sz="1500" dirty="0" smtClean="0">
                <a:solidFill>
                  <a:prstClr val="black"/>
                </a:solidFill>
              </a:rPr>
              <a:t>10 </a:t>
            </a:r>
            <a:r>
              <a:rPr lang="lv-LV" sz="1500" dirty="0" smtClean="0">
                <a:solidFill>
                  <a:prstClr val="black"/>
                </a:solidFill>
              </a:rPr>
              <a:t>pārejas centri nepavadītiem </a:t>
            </a:r>
            <a:br>
              <a:rPr lang="lv-LV" sz="1500" dirty="0" smtClean="0">
                <a:solidFill>
                  <a:prstClr val="black"/>
                </a:solidFill>
              </a:rPr>
            </a:br>
            <a:r>
              <a:rPr lang="lv-LV" sz="1500" dirty="0" smtClean="0">
                <a:solidFill>
                  <a:prstClr val="black"/>
                </a:solidFill>
              </a:rPr>
              <a:t>nepilngadīgajiem </a:t>
            </a:r>
            <a:r>
              <a:rPr lang="nb-NO" sz="1500" dirty="0" smtClean="0">
                <a:solidFill>
                  <a:prstClr val="black"/>
                </a:solidFill>
              </a:rPr>
              <a:t>(</a:t>
            </a:r>
            <a:r>
              <a:rPr lang="lv-LV" sz="1500" dirty="0" err="1" smtClean="0">
                <a:solidFill>
                  <a:prstClr val="black"/>
                </a:solidFill>
              </a:rPr>
              <a:t>NN</a:t>
            </a:r>
            <a:r>
              <a:rPr lang="nb-NO" sz="1500" dirty="0" smtClean="0">
                <a:solidFill>
                  <a:prstClr val="black"/>
                </a:solidFill>
              </a:rPr>
              <a:t>)</a:t>
            </a:r>
            <a:endParaRPr lang="nb-NO" sz="1500" dirty="0">
              <a:solidFill>
                <a:prstClr val="black"/>
              </a:solidFill>
            </a:endParaRPr>
          </a:p>
          <a:p>
            <a:pPr marL="0" lvl="0" indent="0">
              <a:buNone/>
            </a:pPr>
            <a:r>
              <a:rPr lang="nb-NO" sz="1500" dirty="0" smtClean="0">
                <a:solidFill>
                  <a:prstClr val="black"/>
                </a:solidFill>
              </a:rPr>
              <a:t>35 </a:t>
            </a:r>
            <a:r>
              <a:rPr lang="lv-LV" sz="1500" dirty="0" smtClean="0">
                <a:solidFill>
                  <a:prstClr val="black"/>
                </a:solidFill>
              </a:rPr>
              <a:t>parastie centri nepavadītiem nepilngadīgajiem</a:t>
            </a:r>
            <a:endParaRPr lang="nb-NO" sz="1500" dirty="0">
              <a:solidFill>
                <a:prstClr val="black"/>
              </a:solidFill>
            </a:endParaRPr>
          </a:p>
          <a:p>
            <a:pPr marL="0" lvl="0" indent="0">
              <a:buNone/>
            </a:pPr>
            <a:r>
              <a:rPr lang="nb-NO" sz="1500" dirty="0">
                <a:solidFill>
                  <a:prstClr val="black"/>
                </a:solidFill>
              </a:rPr>
              <a:t>_______________________</a:t>
            </a:r>
          </a:p>
          <a:p>
            <a:pPr marL="0" lvl="0" indent="0">
              <a:buNone/>
            </a:pPr>
            <a:r>
              <a:rPr lang="lv-LV" sz="1500" dirty="0" smtClean="0">
                <a:solidFill>
                  <a:prstClr val="black"/>
                </a:solidFill>
              </a:rPr>
              <a:t>ar</a:t>
            </a:r>
            <a:endParaRPr lang="nb-NO" sz="1500" dirty="0">
              <a:solidFill>
                <a:prstClr val="black"/>
              </a:solidFill>
            </a:endParaRPr>
          </a:p>
          <a:p>
            <a:pPr marL="0" lvl="0" indent="0">
              <a:buNone/>
            </a:pPr>
            <a:r>
              <a:rPr lang="nb-NO" sz="1500" dirty="0" smtClean="0">
                <a:solidFill>
                  <a:prstClr val="black"/>
                </a:solidFill>
              </a:rPr>
              <a:t>28 </a:t>
            </a:r>
            <a:r>
              <a:rPr lang="lv-LV" sz="1500" dirty="0" smtClean="0">
                <a:solidFill>
                  <a:prstClr val="black"/>
                </a:solidFill>
              </a:rPr>
              <a:t>nodaļām, kas paredzētas </a:t>
            </a:r>
            <a:r>
              <a:rPr lang="lv-LV" sz="1500" dirty="0" err="1" smtClean="0">
                <a:solidFill>
                  <a:prstClr val="black"/>
                </a:solidFill>
              </a:rPr>
              <a:t>NN</a:t>
            </a:r>
            <a:endParaRPr lang="nb-NO" sz="1500" dirty="0" smtClean="0">
              <a:solidFill>
                <a:prstClr val="black"/>
              </a:solidFill>
            </a:endParaRPr>
          </a:p>
          <a:p>
            <a:pPr marL="0" lvl="0" indent="0">
              <a:buNone/>
            </a:pPr>
            <a:r>
              <a:rPr lang="nb-NO" sz="1500" dirty="0">
                <a:solidFill>
                  <a:prstClr val="black"/>
                </a:solidFill>
              </a:rPr>
              <a:t>4</a:t>
            </a:r>
            <a:r>
              <a:rPr lang="nb-NO" sz="1500" dirty="0" smtClean="0">
                <a:solidFill>
                  <a:prstClr val="black"/>
                </a:solidFill>
              </a:rPr>
              <a:t> </a:t>
            </a:r>
            <a:r>
              <a:rPr lang="lv-LV" sz="1500" dirty="0" smtClean="0">
                <a:solidFill>
                  <a:prstClr val="black"/>
                </a:solidFill>
              </a:rPr>
              <a:t>nodaļām cilvēkiem ar īpašām vajadzībām</a:t>
            </a:r>
            <a:endParaRPr lang="nb-NO" sz="1500" dirty="0">
              <a:solidFill>
                <a:prstClr val="black"/>
              </a:solidFill>
            </a:endParaRPr>
          </a:p>
          <a:p>
            <a:pPr marL="0" lvl="0" indent="0">
              <a:buNone/>
            </a:pPr>
            <a:endParaRPr lang="nb-NO" sz="1500" dirty="0" smtClean="0">
              <a:solidFill>
                <a:prstClr val="black"/>
              </a:solidFill>
            </a:endParaRPr>
          </a:p>
          <a:p>
            <a:pPr marL="0" lvl="0" indent="0">
              <a:buNone/>
            </a:pPr>
            <a:r>
              <a:rPr lang="lv-LV" sz="1500" dirty="0" smtClean="0">
                <a:solidFill>
                  <a:prstClr val="black"/>
                </a:solidFill>
              </a:rPr>
              <a:t>Kopā</a:t>
            </a:r>
            <a:r>
              <a:rPr lang="nb-NO" sz="1500" dirty="0" smtClean="0">
                <a:solidFill>
                  <a:prstClr val="black"/>
                </a:solidFill>
              </a:rPr>
              <a:t>:</a:t>
            </a:r>
            <a:endParaRPr lang="nb-NO" sz="1500" dirty="0">
              <a:solidFill>
                <a:prstClr val="black"/>
              </a:solidFill>
            </a:endParaRPr>
          </a:p>
          <a:p>
            <a:pPr marL="0" lvl="0" indent="0">
              <a:buNone/>
            </a:pPr>
            <a:r>
              <a:rPr lang="nb-NO" sz="1500" b="1" dirty="0" smtClean="0">
                <a:solidFill>
                  <a:prstClr val="black"/>
                </a:solidFill>
              </a:rPr>
              <a:t>44 704 </a:t>
            </a:r>
            <a:r>
              <a:rPr lang="lv-LV" sz="1500" b="1" dirty="0" smtClean="0">
                <a:solidFill>
                  <a:prstClr val="black"/>
                </a:solidFill>
              </a:rPr>
              <a:t>vietas</a:t>
            </a:r>
            <a:endParaRPr lang="nb-NO" sz="1500" b="1" dirty="0">
              <a:solidFill>
                <a:prstClr val="black"/>
              </a:solidFill>
            </a:endParaRPr>
          </a:p>
          <a:p>
            <a:pPr marL="0" lvl="0" indent="0">
              <a:buNone/>
            </a:pPr>
            <a:r>
              <a:rPr lang="nb-NO" sz="1500" b="1" dirty="0" smtClean="0">
                <a:solidFill>
                  <a:prstClr val="black"/>
                </a:solidFill>
              </a:rPr>
              <a:t>29 224 </a:t>
            </a:r>
            <a:r>
              <a:rPr lang="lv-LV" sz="1500" b="1" dirty="0" smtClean="0">
                <a:solidFill>
                  <a:prstClr val="black"/>
                </a:solidFill>
              </a:rPr>
              <a:t>iemītnieki</a:t>
            </a:r>
            <a:endParaRPr lang="nb-NO" sz="1500" b="1" dirty="0">
              <a:solidFill>
                <a:prstClr val="black"/>
              </a:solidFill>
            </a:endParaRPr>
          </a:p>
          <a:p>
            <a:pPr marL="0" lvl="0" indent="0" eaLnBrk="0" fontAlgn="base" hangingPunct="0">
              <a:spcAft>
                <a:spcPct val="0"/>
              </a:spcAft>
              <a:buNone/>
            </a:pPr>
            <a:endParaRPr lang="nb-NO" sz="1800" b="1" dirty="0" smtClean="0">
              <a:solidFill>
                <a:prstClr val="black"/>
              </a:solidFill>
            </a:endParaRPr>
          </a:p>
          <a:p>
            <a:pPr marL="0" lvl="0" indent="0" eaLnBrk="0" fontAlgn="base" hangingPunct="0">
              <a:spcAft>
                <a:spcPct val="0"/>
              </a:spcAft>
              <a:buNone/>
            </a:pPr>
            <a:endParaRPr lang="nb-NO" sz="1800" b="1" dirty="0">
              <a:solidFill>
                <a:prstClr val="black"/>
              </a:solidFill>
            </a:endParaRPr>
          </a:p>
          <a:p>
            <a:endParaRPr lang="nb-NO" dirty="0"/>
          </a:p>
        </p:txBody>
      </p:sp>
      <p:pic>
        <p:nvPicPr>
          <p:cNvPr id="226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262311"/>
            <a:ext cx="4313437" cy="461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659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lv-LV" sz="2800" dirty="0" smtClean="0"/>
              <a:t>Diferenciēti centri atkarībā no patvēruma meklēšanas procesa un mērķa grupas</a:t>
            </a:r>
            <a:endParaRPr lang="nb-NO" sz="2800" dirty="0"/>
          </a:p>
        </p:txBody>
      </p:sp>
      <p:sp>
        <p:nvSpPr>
          <p:cNvPr id="3" name="Plassholder for innhold 2"/>
          <p:cNvSpPr>
            <a:spLocks noGrp="1"/>
          </p:cNvSpPr>
          <p:nvPr>
            <p:ph idx="1"/>
          </p:nvPr>
        </p:nvSpPr>
        <p:spPr/>
        <p:txBody>
          <a:bodyPr>
            <a:normAutofit lnSpcReduction="10000"/>
          </a:bodyPr>
          <a:lstStyle/>
          <a:p>
            <a:endParaRPr lang="nb-NO" sz="2400" dirty="0" smtClean="0"/>
          </a:p>
          <a:p>
            <a:r>
              <a:rPr lang="lv-LV" sz="2400" dirty="0" smtClean="0"/>
              <a:t>Ierašanās centri</a:t>
            </a:r>
            <a:endParaRPr lang="nb-NO" sz="2400" dirty="0" smtClean="0"/>
          </a:p>
          <a:p>
            <a:r>
              <a:rPr lang="lv-LV" sz="2400" dirty="0" smtClean="0"/>
              <a:t>Pārejas centri laikposmam līdz patvēruma meklētāja intervēšanai</a:t>
            </a:r>
            <a:endParaRPr lang="nb-NO" sz="2400" dirty="0" smtClean="0"/>
          </a:p>
          <a:p>
            <a:r>
              <a:rPr lang="lv-LV" sz="2400" dirty="0" smtClean="0"/>
              <a:t>Parastie centri, visā Norvēģijā</a:t>
            </a:r>
            <a:endParaRPr lang="nb-NO" sz="2400" dirty="0" smtClean="0"/>
          </a:p>
          <a:p>
            <a:r>
              <a:rPr lang="nb-NO" sz="2400" dirty="0" smtClean="0"/>
              <a:t>Centr</a:t>
            </a:r>
            <a:r>
              <a:rPr lang="lv-LV" sz="2400" dirty="0" smtClean="0"/>
              <a:t>i nepavadītiem nepilngadīgajiem (</a:t>
            </a:r>
            <a:r>
              <a:rPr lang="lv-LV" sz="2400" dirty="0" err="1" smtClean="0"/>
              <a:t>NN</a:t>
            </a:r>
            <a:r>
              <a:rPr lang="lv-LV" sz="2400" dirty="0" smtClean="0"/>
              <a:t>) vecumā no </a:t>
            </a:r>
            <a:br>
              <a:rPr lang="lv-LV" sz="2400" dirty="0" smtClean="0"/>
            </a:br>
            <a:r>
              <a:rPr lang="nb-NO" sz="2400" dirty="0" smtClean="0"/>
              <a:t>15 </a:t>
            </a:r>
            <a:r>
              <a:rPr lang="lv-LV" sz="2400" dirty="0" smtClean="0"/>
              <a:t>līdz </a:t>
            </a:r>
            <a:r>
              <a:rPr lang="nb-NO" sz="2400" dirty="0" smtClean="0"/>
              <a:t>18</a:t>
            </a:r>
            <a:r>
              <a:rPr lang="lv-LV" sz="2400" dirty="0" smtClean="0"/>
              <a:t> gadiem</a:t>
            </a:r>
            <a:endParaRPr lang="nb-NO" sz="2400" dirty="0" smtClean="0"/>
          </a:p>
          <a:p>
            <a:r>
              <a:rPr lang="lv-LV" sz="2400" dirty="0" smtClean="0"/>
              <a:t>Aprūpes centri </a:t>
            </a:r>
            <a:r>
              <a:rPr lang="lv-LV" sz="2400" dirty="0" err="1" smtClean="0"/>
              <a:t>NN</a:t>
            </a:r>
            <a:r>
              <a:rPr lang="lv-LV" sz="2400" dirty="0" smtClean="0"/>
              <a:t>, kas jaunāki par </a:t>
            </a:r>
            <a:r>
              <a:rPr lang="nb-NO" sz="2400" dirty="0" smtClean="0"/>
              <a:t>15 </a:t>
            </a:r>
            <a:r>
              <a:rPr lang="lv-LV" sz="2400" dirty="0" smtClean="0"/>
              <a:t>gadiem</a:t>
            </a:r>
            <a:endParaRPr lang="nb-NO" sz="2400" dirty="0" smtClean="0"/>
          </a:p>
          <a:p>
            <a:r>
              <a:rPr lang="lv-LV" sz="2400" dirty="0" smtClean="0"/>
              <a:t>Īpašas nodaļas personām ar fiziskām vai psiholoģiskām vajadzībām </a:t>
            </a:r>
            <a:r>
              <a:rPr lang="nb-NO" sz="2600" dirty="0" smtClean="0"/>
              <a:t>(</a:t>
            </a:r>
            <a:r>
              <a:rPr lang="lv-LV" sz="2600" dirty="0" smtClean="0"/>
              <a:t>tās nav slimnīcas/medicīnas iestādes</a:t>
            </a:r>
            <a:r>
              <a:rPr lang="nb-NO" sz="3000" dirty="0" smtClean="0"/>
              <a:t>)</a:t>
            </a:r>
          </a:p>
          <a:p>
            <a:endParaRPr lang="nb-NO" dirty="0"/>
          </a:p>
        </p:txBody>
      </p:sp>
    </p:spTree>
    <p:extLst>
      <p:ext uri="{BB962C8B-B14F-4D97-AF65-F5344CB8AC3E}">
        <p14:creationId xmlns:p14="http://schemas.microsoft.com/office/powerpoint/2010/main" val="54536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0000" y="565065"/>
            <a:ext cx="7884000" cy="553998"/>
          </a:xfrm>
        </p:spPr>
        <p:txBody>
          <a:bodyPr/>
          <a:lstStyle/>
          <a:p>
            <a:r>
              <a:rPr lang="lv-LV" sz="3600" dirty="0" smtClean="0"/>
              <a:t>Jauna uzņemšanas struktūra</a:t>
            </a:r>
            <a:r>
              <a:rPr lang="nb-NO" sz="3600" dirty="0" smtClean="0"/>
              <a:t>? </a:t>
            </a:r>
            <a:endParaRPr lang="nb-NO" sz="3600" dirty="0"/>
          </a:p>
        </p:txBody>
      </p:sp>
      <p:sp>
        <p:nvSpPr>
          <p:cNvPr id="3" name="Plassholder for innhold 2"/>
          <p:cNvSpPr>
            <a:spLocks noGrp="1"/>
          </p:cNvSpPr>
          <p:nvPr>
            <p:ph idx="1"/>
          </p:nvPr>
        </p:nvSpPr>
        <p:spPr/>
        <p:txBody>
          <a:bodyPr>
            <a:noAutofit/>
          </a:bodyPr>
          <a:lstStyle/>
          <a:p>
            <a:pPr marL="0" indent="0">
              <a:buNone/>
            </a:pPr>
            <a:r>
              <a:rPr lang="nb-NO" sz="2800" dirty="0" smtClean="0"/>
              <a:t>2015</a:t>
            </a:r>
            <a:r>
              <a:rPr lang="lv-LV" sz="2800" dirty="0" smtClean="0"/>
              <a:t>. gada rudenī</a:t>
            </a:r>
            <a:r>
              <a:rPr lang="nb-NO" sz="2800" dirty="0" smtClean="0"/>
              <a:t> </a:t>
            </a:r>
            <a:r>
              <a:rPr lang="lv-LV" sz="2800" dirty="0" smtClean="0"/>
              <a:t>2 mēnešu laikā ieradās </a:t>
            </a:r>
            <a:r>
              <a:rPr lang="nb-NO" sz="2800" dirty="0" smtClean="0"/>
              <a:t>10 000 </a:t>
            </a:r>
            <a:r>
              <a:rPr lang="lv-LV" sz="2800" dirty="0" smtClean="0"/>
              <a:t>jauni patvēruma meklētāji, un </a:t>
            </a:r>
            <a:r>
              <a:rPr lang="nb-NO" sz="2800" dirty="0" smtClean="0"/>
              <a:t>2016</a:t>
            </a:r>
            <a:r>
              <a:rPr lang="lv-LV" sz="2800" dirty="0" smtClean="0"/>
              <a:t>. gadā tiek prognozēta līdzīga situācija, tāpēc jāplāno jauni risinājumi. Tas ietvertu lielākus un cita veida centrus un jaunu sadarbības modeli starp dažādām iesaistītajām pusēm</a:t>
            </a:r>
            <a:r>
              <a:rPr lang="nb-NO" sz="2800" dirty="0" smtClean="0"/>
              <a:t>.</a:t>
            </a:r>
          </a:p>
          <a:p>
            <a:pPr marL="0" indent="0">
              <a:buNone/>
            </a:pPr>
            <a:r>
              <a:rPr lang="nb-NO" sz="2800" dirty="0" smtClean="0"/>
              <a:t>(</a:t>
            </a:r>
            <a:r>
              <a:rPr lang="lv-LV" sz="2800" dirty="0" smtClean="0"/>
              <a:t>Starp attiecīgās jomas direktorātiem</a:t>
            </a:r>
            <a:r>
              <a:rPr lang="nb-NO" sz="2800" dirty="0" smtClean="0"/>
              <a:t>, </a:t>
            </a:r>
            <a:r>
              <a:rPr lang="lv-LV" sz="2800" dirty="0" smtClean="0"/>
              <a:t>pašvaldībām</a:t>
            </a:r>
            <a:r>
              <a:rPr lang="nb-NO" sz="2800" dirty="0" smtClean="0"/>
              <a:t>, </a:t>
            </a:r>
            <a:r>
              <a:rPr lang="lv-LV" sz="2800" dirty="0" smtClean="0"/>
              <a:t>brīvprātīgajām organizācijām, privātajiem partneriem u.c.)</a:t>
            </a:r>
            <a:endParaRPr lang="nb-NO" sz="2800" dirty="0" smtClean="0"/>
          </a:p>
        </p:txBody>
      </p:sp>
    </p:spTree>
    <p:extLst>
      <p:ext uri="{BB962C8B-B14F-4D97-AF65-F5344CB8AC3E}">
        <p14:creationId xmlns:p14="http://schemas.microsoft.com/office/powerpoint/2010/main" val="2360357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iPyO_DSL0yeGUN4eHbDZ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7l5sPLUfzkKxHv5EW_S9f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qz5K2oKwkS7ov3rBsZ1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iPyO_DSL0yeGUN4eHbDZ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7l5sPLUfzkKxHv5EW_S9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qz5K2oKwkS7ov3rBsZ1N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iPyO_DSL0yeGUN4eHbDZ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_czQXjuHUiHwZ2kCTJl0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0darDhboEi0gR.TlWJ4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_czQXjuHUiHwZ2kCTJl0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0darDhboEi0gR.TlWJ4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kWBRRECi0WINL2dmoWH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l.rl9oZH0yt1Mi.dN2z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23m8b0qYUqwt_fcD_9yQ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7nRj6g0wE2WOlSGkPsAC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l5sPLUfzkKxHv5EW_S9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qz5K2oKwkS7ov3rBsZ1NQ"/>
</p:tagLst>
</file>

<file path=ppt/theme/theme1.xml><?xml version="1.0" encoding="utf-8"?>
<a:theme xmlns:a="http://schemas.openxmlformats.org/drawingml/2006/main" name="Reception System for asylum seekers in Norway. Riga, 19.01.2016">
  <a:themeElements>
    <a:clrScheme name="UDI PPT NY">
      <a:dk1>
        <a:sysClr val="windowText" lastClr="000000"/>
      </a:dk1>
      <a:lt1>
        <a:sysClr val="window" lastClr="FFFFFF"/>
      </a:lt1>
      <a:dk2>
        <a:srgbClr val="000000"/>
      </a:dk2>
      <a:lt2>
        <a:srgbClr val="FFFFFF"/>
      </a:lt2>
      <a:accent1>
        <a:srgbClr val="32A77A"/>
      </a:accent1>
      <a:accent2>
        <a:srgbClr val="FFCF54"/>
      </a:accent2>
      <a:accent3>
        <a:srgbClr val="643064"/>
      </a:accent3>
      <a:accent4>
        <a:srgbClr val="60C6CD"/>
      </a:accent4>
      <a:accent5>
        <a:srgbClr val="000000"/>
      </a:accent5>
      <a:accent6>
        <a:srgbClr val="F58C46"/>
      </a:accent6>
      <a:hlink>
        <a:srgbClr val="C8373C"/>
      </a:hlink>
      <a:folHlink>
        <a:srgbClr val="6E1E20"/>
      </a:folHlink>
    </a:clrScheme>
    <a:fontScheme name="Santan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AFBE5E5833CDAD4D918065A9141E9BF6" ma:contentTypeVersion="1" ma:contentTypeDescription="Opprett et nytt dokument." ma:contentTypeScope="" ma:versionID="f91292d1d0f78571f6467010a3a6ae32">
  <xsd:schema xmlns:xsd="http://www.w3.org/2001/XMLSchema" xmlns:xs="http://www.w3.org/2001/XMLSchema" xmlns:p="http://schemas.microsoft.com/office/2006/metadata/properties" xmlns:ns1="http://schemas.microsoft.com/sharepoint/v3" xmlns:ns2="4f387332-ed82-475c-8a9e-d1c61b925c76" targetNamespace="http://schemas.microsoft.com/office/2006/metadata/properties" ma:root="true" ma:fieldsID="be7e6170a4dceb3bee075f1d17532218" ns1:_="" ns2:_="">
    <xsd:import namespace="http://schemas.microsoft.com/sharepoint/v3"/>
    <xsd:import namespace="4f387332-ed82-475c-8a9e-d1c61b925c76"/>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Planlagt startdato" ma:description="" ma:hidden="true" ma:internalName="PublishingStartDate">
      <xsd:simpleType>
        <xsd:restriction base="dms:Unknown"/>
      </xsd:simpleType>
    </xsd:element>
    <xsd:element name="PublishingExpirationDate" ma:index="12" nillable="true" ma:displayName="Planlagt utløpsdato"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387332-ed82-475c-8a9e-d1c61b925c76"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f387332-ed82-475c-8a9e-d1c61b925c76">ZP3SCERXZMRH-280-124</_dlc_DocId>
    <_dlc_DocIdUrl xmlns="4f387332-ed82-475c-8a9e-d1c61b925c76">
      <Url>http://udisia/verktoeykassa/kommunikasjon/visuellidentitet/_layouts/DocIdRedir.aspx?ID=ZP3SCERXZMRH-280-124</Url>
      <Description>ZP3SCERXZMRH-280-124</Description>
    </_dlc_DocIdUrl>
  </documentManagement>
</p:properties>
</file>

<file path=customXml/itemProps1.xml><?xml version="1.0" encoding="utf-8"?>
<ds:datastoreItem xmlns:ds="http://schemas.openxmlformats.org/officeDocument/2006/customXml" ds:itemID="{2414DEA1-FB3B-4C8B-AA32-32194EE58CB0}">
  <ds:schemaRefs>
    <ds:schemaRef ds:uri="http://schemas.microsoft.com/sharepoint/v3/contenttype/forms"/>
  </ds:schemaRefs>
</ds:datastoreItem>
</file>

<file path=customXml/itemProps2.xml><?xml version="1.0" encoding="utf-8"?>
<ds:datastoreItem xmlns:ds="http://schemas.openxmlformats.org/officeDocument/2006/customXml" ds:itemID="{6DC09113-C87F-443B-A6B9-0F15CA4B638B}">
  <ds:schemaRefs>
    <ds:schemaRef ds:uri="http://schemas.microsoft.com/sharepoint/events"/>
  </ds:schemaRefs>
</ds:datastoreItem>
</file>

<file path=customXml/itemProps3.xml><?xml version="1.0" encoding="utf-8"?>
<ds:datastoreItem xmlns:ds="http://schemas.openxmlformats.org/officeDocument/2006/customXml" ds:itemID="{899F3D8F-1367-4FD6-8625-AC2AFDAE8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387332-ed82-475c-8a9e-d1c61b925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0016A40-38E3-40E2-9F67-39F14135ED51}">
  <ds:schemaRefs>
    <ds:schemaRef ds:uri="http://purl.org/dc/dcmitype/"/>
    <ds:schemaRef ds:uri="http://schemas.microsoft.com/office/infopath/2007/PartnerControls"/>
    <ds:schemaRef ds:uri="4f387332-ed82-475c-8a9e-d1c61b925c76"/>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Reception System for asylum seekers in Norway. Riga, 19.01.2016</Template>
  <TotalTime>90</TotalTime>
  <Words>1890</Words>
  <Application>Microsoft Office PowerPoint</Application>
  <PresentationFormat>On-screen Show (4:3)</PresentationFormat>
  <Paragraphs>276</Paragraphs>
  <Slides>27</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7" baseType="lpstr">
      <vt:lpstr>ＭＳ Ｐゴシック</vt:lpstr>
      <vt:lpstr>ＭＳ Ｐゴシック</vt:lpstr>
      <vt:lpstr>Arial</vt:lpstr>
      <vt:lpstr>Calibri</vt:lpstr>
      <vt:lpstr>Courier New</vt:lpstr>
      <vt:lpstr>Times New Roman</vt:lpstr>
      <vt:lpstr>Wingdings</vt:lpstr>
      <vt:lpstr>Reception System for asylum seekers in Norway. Riga, 19.01.2016</vt:lpstr>
      <vt:lpstr>think-cell Slide</vt:lpstr>
      <vt:lpstr>Regneark</vt:lpstr>
      <vt:lpstr>Patvēruma meklētāju uzņemšanas sistēma Norvēģijā</vt:lpstr>
      <vt:lpstr>Patvēruma meklētāji Norvēģijā, 2014. un 2015. gads</vt:lpstr>
      <vt:lpstr>Nepavadīti nepilngadīgie (NN)  2014. un 2015. g.</vt:lpstr>
      <vt:lpstr>Patvēruma lūgšanas process</vt:lpstr>
      <vt:lpstr>Lēmumi par patvēruma pieteikumiem, 2014. un 2015. g.</vt:lpstr>
      <vt:lpstr>Iemītnieki uzņemšanas centros un viņu pieteikuma statuss</vt:lpstr>
      <vt:lpstr>Uzņemšanas centri, uz 04.01.2016.</vt:lpstr>
      <vt:lpstr>Diferenciēti centri atkarībā no patvēruma meklēšanas procesa un mērķa grupas</vt:lpstr>
      <vt:lpstr>Jauna uzņemšanas struktūra? </vt:lpstr>
      <vt:lpstr>Uzņemšanas centru vadīšanas pienākumu sadalījums – 3 galvenās iesaistītās puses:    </vt:lpstr>
      <vt:lpstr>Norādījumi uzņemšanas centriem</vt:lpstr>
      <vt:lpstr>Uzņemošās pašvaldības pienākumiem</vt:lpstr>
      <vt:lpstr>Prasības uzņemšanas centriem</vt:lpstr>
      <vt:lpstr>……….</vt:lpstr>
      <vt:lpstr>OBLIGĀTĀ INFORMĀCIJAS PROGRAMMA  </vt:lpstr>
      <vt:lpstr>Gatavošanās izmitināšanai un integrēšanai</vt:lpstr>
      <vt:lpstr>Gatavošanās atgriešanās procesam</vt:lpstr>
      <vt:lpstr>PowerPoint Presentation</vt:lpstr>
      <vt:lpstr>Prasības – centri, kas paredzēti NN</vt:lpstr>
      <vt:lpstr>Izaicinājumi uzņemšanas centriem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Translator</dc:creator>
  <dc:description>Template by addpoint.no</dc:description>
  <cp:lastModifiedBy>Zane Duze</cp:lastModifiedBy>
  <cp:revision>10</cp:revision>
  <dcterms:created xsi:type="dcterms:W3CDTF">2016-01-17T12:08:36Z</dcterms:created>
  <dcterms:modified xsi:type="dcterms:W3CDTF">2016-01-20T08:45:46Z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0x010100AFBE5E5833CDAD4D918065A9141E9BF6</vt:lpwstr>
  </property>
  <property fmtid="{D5CDD505-2E9C-101B-9397-08002B2CF9AE}" pid="4" name="_dlc_DocIdItemGuid">
    <vt:lpwstr>3e2ce90d-20b5-4f55-968c-ac06a24dea33</vt:lpwstr>
  </property>
</Properties>
</file>